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84" r:id="rId2"/>
    <p:sldId id="308" r:id="rId3"/>
    <p:sldId id="277" r:id="rId4"/>
    <p:sldId id="283" r:id="rId5"/>
    <p:sldId id="278" r:id="rId6"/>
    <p:sldId id="280" r:id="rId7"/>
    <p:sldId id="273" r:id="rId8"/>
    <p:sldId id="281" r:id="rId9"/>
    <p:sldId id="282" r:id="rId10"/>
    <p:sldId id="279" r:id="rId11"/>
    <p:sldId id="257" r:id="rId12"/>
    <p:sldId id="258" r:id="rId13"/>
    <p:sldId id="259" r:id="rId14"/>
    <p:sldId id="286" r:id="rId15"/>
    <p:sldId id="293" r:id="rId16"/>
    <p:sldId id="303" r:id="rId17"/>
    <p:sldId id="260" r:id="rId18"/>
    <p:sldId id="302" r:id="rId19"/>
    <p:sldId id="287" r:id="rId20"/>
    <p:sldId id="263" r:id="rId21"/>
    <p:sldId id="306" r:id="rId22"/>
    <p:sldId id="288" r:id="rId23"/>
    <p:sldId id="317" r:id="rId24"/>
    <p:sldId id="305" r:id="rId25"/>
    <p:sldId id="295" r:id="rId26"/>
    <p:sldId id="300" r:id="rId27"/>
    <p:sldId id="318" r:id="rId28"/>
    <p:sldId id="301" r:id="rId29"/>
    <p:sldId id="292" r:id="rId30"/>
    <p:sldId id="309" r:id="rId31"/>
    <p:sldId id="310" r:id="rId32"/>
    <p:sldId id="314" r:id="rId33"/>
    <p:sldId id="315" r:id="rId34"/>
    <p:sldId id="312" r:id="rId35"/>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7" autoAdjust="0"/>
    <p:restoredTop sz="63268" autoAdjust="0"/>
  </p:normalViewPr>
  <p:slideViewPr>
    <p:cSldViewPr>
      <p:cViewPr varScale="1">
        <p:scale>
          <a:sx n="54" d="100"/>
          <a:sy n="54" d="100"/>
        </p:scale>
        <p:origin x="2270" y="58"/>
      </p:cViewPr>
      <p:guideLst>
        <p:guide orient="horz" pos="2160"/>
        <p:guide pos="2880"/>
      </p:guideLst>
    </p:cSldViewPr>
  </p:slideViewPr>
  <p:outlineViewPr>
    <p:cViewPr>
      <p:scale>
        <a:sx n="33" d="100"/>
        <a:sy n="33" d="100"/>
      </p:scale>
      <p:origin x="0" y="264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69424"/>
          </a:xfrm>
          <a:prstGeom prst="rect">
            <a:avLst/>
          </a:prstGeom>
        </p:spPr>
        <p:txBody>
          <a:bodyPr vert="horz" lIns="94219" tIns="47109" rIns="94219" bIns="47109" rtlCol="0"/>
          <a:lstStyle>
            <a:lvl1pPr algn="l">
              <a:defRPr sz="1200"/>
            </a:lvl1pPr>
          </a:lstStyle>
          <a:p>
            <a:endParaRPr lang="en-US"/>
          </a:p>
        </p:txBody>
      </p:sp>
      <p:sp>
        <p:nvSpPr>
          <p:cNvPr id="3" name="Date Placeholder 2"/>
          <p:cNvSpPr>
            <a:spLocks noGrp="1"/>
          </p:cNvSpPr>
          <p:nvPr>
            <p:ph type="dt" sz="quarter" idx="1"/>
          </p:nvPr>
        </p:nvSpPr>
        <p:spPr>
          <a:xfrm>
            <a:off x="4023093" y="1"/>
            <a:ext cx="3077739" cy="469424"/>
          </a:xfrm>
          <a:prstGeom prst="rect">
            <a:avLst/>
          </a:prstGeom>
        </p:spPr>
        <p:txBody>
          <a:bodyPr vert="horz" lIns="94219" tIns="47109" rIns="94219" bIns="47109" rtlCol="0"/>
          <a:lstStyle>
            <a:lvl1pPr algn="r">
              <a:defRPr sz="1200"/>
            </a:lvl1pPr>
          </a:lstStyle>
          <a:p>
            <a:fld id="{53307873-C003-42A1-87DC-F08A547CDB2A}" type="datetimeFigureOut">
              <a:rPr lang="en-US" smtClean="0"/>
              <a:pPr/>
              <a:t>1/26/2024</a:t>
            </a:fld>
            <a:endParaRPr lang="en-US"/>
          </a:p>
        </p:txBody>
      </p:sp>
      <p:sp>
        <p:nvSpPr>
          <p:cNvPr id="4" name="Footer Placeholder 3"/>
          <p:cNvSpPr>
            <a:spLocks noGrp="1"/>
          </p:cNvSpPr>
          <p:nvPr>
            <p:ph type="ftr" sz="quarter" idx="2"/>
          </p:nvPr>
        </p:nvSpPr>
        <p:spPr>
          <a:xfrm>
            <a:off x="1" y="8917423"/>
            <a:ext cx="3077739" cy="469424"/>
          </a:xfrm>
          <a:prstGeom prst="rect">
            <a:avLst/>
          </a:prstGeom>
        </p:spPr>
        <p:txBody>
          <a:bodyPr vert="horz" lIns="94219" tIns="47109" rIns="94219" bIns="47109"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3"/>
            <a:ext cx="3077739" cy="469424"/>
          </a:xfrm>
          <a:prstGeom prst="rect">
            <a:avLst/>
          </a:prstGeom>
        </p:spPr>
        <p:txBody>
          <a:bodyPr vert="horz" lIns="94219" tIns="47109" rIns="94219" bIns="47109" rtlCol="0" anchor="b"/>
          <a:lstStyle>
            <a:lvl1pPr algn="r">
              <a:defRPr sz="1200"/>
            </a:lvl1pPr>
          </a:lstStyle>
          <a:p>
            <a:fld id="{853AA8B9-FA07-46F5-9F4E-1583E3352BAE}"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469424"/>
          </a:xfrm>
          <a:prstGeom prst="rect">
            <a:avLst/>
          </a:prstGeom>
        </p:spPr>
        <p:txBody>
          <a:bodyPr vert="horz" lIns="94219" tIns="47109" rIns="94219" bIns="47109" rtlCol="0"/>
          <a:lstStyle>
            <a:lvl1pPr algn="l">
              <a:defRPr sz="1200"/>
            </a:lvl1pPr>
          </a:lstStyle>
          <a:p>
            <a:endParaRPr lang="en-US"/>
          </a:p>
        </p:txBody>
      </p:sp>
      <p:sp>
        <p:nvSpPr>
          <p:cNvPr id="3" name="Date Placeholder 2"/>
          <p:cNvSpPr>
            <a:spLocks noGrp="1"/>
          </p:cNvSpPr>
          <p:nvPr>
            <p:ph type="dt" idx="1"/>
          </p:nvPr>
        </p:nvSpPr>
        <p:spPr>
          <a:xfrm>
            <a:off x="4023093" y="1"/>
            <a:ext cx="3077739" cy="469424"/>
          </a:xfrm>
          <a:prstGeom prst="rect">
            <a:avLst/>
          </a:prstGeom>
        </p:spPr>
        <p:txBody>
          <a:bodyPr vert="horz" lIns="94219" tIns="47109" rIns="94219" bIns="47109" rtlCol="0"/>
          <a:lstStyle>
            <a:lvl1pPr algn="r">
              <a:defRPr sz="1200"/>
            </a:lvl1pPr>
          </a:lstStyle>
          <a:p>
            <a:fld id="{451199B5-1E6A-4DB1-994E-B98FED11AE96}" type="datetimeFigureOut">
              <a:rPr lang="en-US" smtClean="0"/>
              <a:pPr/>
              <a:t>1/25/2024</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19" tIns="47109" rIns="94219"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9" tIns="47109" rIns="94219" bIns="471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3"/>
            <a:ext cx="3077739" cy="469424"/>
          </a:xfrm>
          <a:prstGeom prst="rect">
            <a:avLst/>
          </a:prstGeom>
        </p:spPr>
        <p:txBody>
          <a:bodyPr vert="horz" lIns="94219" tIns="47109" rIns="94219"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3"/>
            <a:ext cx="3077739" cy="469424"/>
          </a:xfrm>
          <a:prstGeom prst="rect">
            <a:avLst/>
          </a:prstGeom>
        </p:spPr>
        <p:txBody>
          <a:bodyPr vert="horz" lIns="94219" tIns="47109" rIns="94219" bIns="47109" rtlCol="0" anchor="b"/>
          <a:lstStyle>
            <a:lvl1pPr algn="r">
              <a:defRPr sz="1200"/>
            </a:lvl1pPr>
          </a:lstStyle>
          <a:p>
            <a:fld id="{B8FCA0C9-2F2C-44C3-A199-6305DDD4799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95">
              <a:defRPr/>
            </a:pPr>
            <a:r>
              <a:rPr lang="en-CA" b="1" dirty="0"/>
              <a:t>Tertiary lineaments</a:t>
            </a:r>
            <a:r>
              <a:rPr lang="en-CA" dirty="0"/>
              <a:t> can be seen as straight lines due to changes in surface pattern or color nuances in the image. </a:t>
            </a:r>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95">
              <a:defRPr/>
            </a:pPr>
            <a:r>
              <a:rPr lang="en-CA" b="1" dirty="0"/>
              <a:t>Secondary lineaments</a:t>
            </a:r>
            <a:r>
              <a:rPr lang="en-CA" dirty="0"/>
              <a:t> can be seen as straight lines due to changes in surface pattern or color nuances extended through several hundred meters. </a:t>
            </a:r>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95">
              <a:defRPr/>
            </a:pPr>
            <a:r>
              <a:rPr lang="en-CA" b="1" dirty="0"/>
              <a:t>Main lineaments</a:t>
            </a:r>
            <a:r>
              <a:rPr lang="en-CA" dirty="0"/>
              <a:t> can be clearly traced through at least 1/2 of a map or longer, they are of considerable width (may be represented as series of closely placed parallel lineaments) and long ~ 4 -10 km for the area image </a:t>
            </a:r>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lineaments may also be weighed</a:t>
            </a:r>
          </a:p>
          <a:p>
            <a:endParaRPr lang="en-US"/>
          </a:p>
        </p:txBody>
      </p:sp>
      <p:sp>
        <p:nvSpPr>
          <p:cNvPr id="4" name="Slide Number Placeholder 3"/>
          <p:cNvSpPr>
            <a:spLocks noGrp="1"/>
          </p:cNvSpPr>
          <p:nvPr>
            <p:ph type="sldNum" sz="quarter" idx="10"/>
          </p:nvPr>
        </p:nvSpPr>
        <p:spPr/>
        <p:txBody>
          <a:bodyPr/>
          <a:lstStyle/>
          <a:p>
            <a:fld id="{B8FCA0C9-2F2C-44C3-A199-6305DDD4799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Ok</a:t>
            </a:r>
            <a:r>
              <a:rPr lang="en-US" baseline="0" dirty="0"/>
              <a:t> … </a:t>
            </a:r>
            <a:r>
              <a:rPr lang="en-US" dirty="0"/>
              <a:t>the</a:t>
            </a:r>
            <a:r>
              <a:rPr lang="en-US" baseline="0" dirty="0"/>
              <a:t> main output of the lineament  analysis is a series of tables which gives us the number of different lineaments and their intersections ( like </a:t>
            </a:r>
            <a:r>
              <a:rPr lang="en-US" baseline="0" dirty="0" err="1"/>
              <a:t>T_T</a:t>
            </a:r>
            <a:r>
              <a:rPr lang="en-US" baseline="0" dirty="0"/>
              <a:t>, </a:t>
            </a:r>
            <a:r>
              <a:rPr lang="en-US" baseline="0" dirty="0" err="1"/>
              <a:t>T_S</a:t>
            </a:r>
            <a:r>
              <a:rPr lang="en-US" baseline="0" dirty="0"/>
              <a:t>, </a:t>
            </a:r>
            <a:r>
              <a:rPr lang="en-US" baseline="0" dirty="0" err="1"/>
              <a:t>S_M</a:t>
            </a:r>
            <a:r>
              <a:rPr lang="en-US" baseline="0" dirty="0"/>
              <a:t> and so on) – for the windows of the chosen size. The program that does the calculation was designed specifically for my technique.</a:t>
            </a:r>
          </a:p>
          <a:p>
            <a:endParaRPr lang="en-US" baseline="0"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aseline="0" dirty="0"/>
              <a:t>These tables are then processed either in </a:t>
            </a:r>
            <a:r>
              <a:rPr lang="en-US" baseline="0" dirty="0" err="1"/>
              <a:t>ArcMap</a:t>
            </a:r>
            <a:r>
              <a:rPr lang="en-US" baseline="0" dirty="0"/>
              <a:t> or in Surfer, on in both, which results in the series of maps of lineament and their intersections densities. Basically, the maximums on the maps correspond in space to the most promising areas for further exploration efforts. They represent preliminary exploration targets.</a:t>
            </a:r>
          </a:p>
          <a:p>
            <a:endParaRPr lang="en-US" baseline="0" dirty="0"/>
          </a:p>
          <a:p>
            <a:r>
              <a:rPr lang="en-US" baseline="0" dirty="0"/>
              <a:t>In addition, the lineaments are processed in terms of their preferable orientations  – rose diagrams of different type are built; from the standpoint of fractal dimensions and in some other ways.  I will address these additional methods in the detail online course later.</a:t>
            </a:r>
            <a:endParaRPr lang="en-US" dirty="0"/>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6940CA-2361-4CD1-8FB3-B57DF9AEB69F}" type="slidenum">
              <a:rPr lang="en-CA" smtClean="0">
                <a:latin typeface="Arial" pitchFamily="34" charset="0"/>
              </a:rPr>
              <a:pPr/>
              <a:t>19</a:t>
            </a:fld>
            <a:endParaRPr lang="en-CA">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95">
              <a:defRPr/>
            </a:pPr>
            <a:r>
              <a:rPr lang="en-CA" dirty="0"/>
              <a:t>Let us stress the idea of the analysis one more time.</a:t>
            </a:r>
          </a:p>
          <a:p>
            <a:pPr defTabSz="942195">
              <a:defRPr/>
            </a:pPr>
            <a:endParaRPr lang="en-CA" dirty="0"/>
          </a:p>
          <a:p>
            <a:pPr defTabSz="942195">
              <a:defRPr/>
            </a:pPr>
            <a:r>
              <a:rPr lang="en-CA" dirty="0"/>
              <a:t>The resulted maps are contour maps of lineament (lineament intersections) densities. </a:t>
            </a:r>
            <a:r>
              <a:rPr lang="en-CA" b="1" dirty="0">
                <a:solidFill>
                  <a:srgbClr val="FF0000"/>
                </a:solidFill>
              </a:rPr>
              <a:t>The maximums on such maps represent the areas with the highest lineament population (density), and therefore, with the highest permeability for any fluid flow passing through the system. </a:t>
            </a:r>
          </a:p>
          <a:p>
            <a:pPr defTabSz="942195">
              <a:defRPr/>
            </a:pPr>
            <a:endParaRPr lang="en-US" dirty="0">
              <a:latin typeface="Arial" pitchFamily="34" charset="0"/>
            </a:endParaRPr>
          </a:p>
          <a:p>
            <a:pPr defTabSz="942195">
              <a:defRPr/>
            </a:pPr>
            <a:r>
              <a:rPr lang="en-US" dirty="0">
                <a:latin typeface="Arial" pitchFamily="34" charset="0"/>
              </a:rPr>
              <a:t>Contour maps of lineament densities for different lineaments and different averaging window sizes often repeatedly show same or spatially close areas with higher densities. These zones are taken as the most favorable for mineralization and may be recommended as the first target zones for future exploration activities.</a:t>
            </a:r>
          </a:p>
          <a:p>
            <a:endParaRPr lang="en-US" b="0" i="0" baseline="0" dirty="0">
              <a:latin typeface="Arial" pitchFamily="34" charset="0"/>
            </a:endParaRPr>
          </a:p>
        </p:txBody>
      </p:sp>
      <p:sp>
        <p:nvSpPr>
          <p:cNvPr id="4" name="Slide Number Placeholder 3"/>
          <p:cNvSpPr>
            <a:spLocks noGrp="1"/>
          </p:cNvSpPr>
          <p:nvPr>
            <p:ph type="sldNum" sz="quarter" idx="10"/>
          </p:nvPr>
        </p:nvSpPr>
        <p:spPr/>
        <p:txBody>
          <a:bodyPr/>
          <a:lstStyle/>
          <a:p>
            <a:fld id="{B8FCA0C9-2F2C-44C3-A199-6305DDD4799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dirty="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B4817C-012C-4FCC-9396-9C87B0E11289}" type="slidenum">
              <a:rPr lang="en-CA" smtClean="0"/>
              <a:pPr/>
              <a:t>3</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we are done with  lineaments.</a:t>
            </a:r>
            <a:r>
              <a:rPr lang="en-US" baseline="0" dirty="0"/>
              <a:t> WE HAVE ALL OUR MAPS, WE KNOW THE Frame of the main lineament structures. But how they are interact?</a:t>
            </a:r>
            <a:endParaRPr lang="en-US" dirty="0"/>
          </a:p>
          <a:p>
            <a:endParaRPr lang="en-US" dirty="0"/>
          </a:p>
          <a:p>
            <a:r>
              <a:rPr lang="en-CA" dirty="0"/>
              <a:t>Theoretical consideration as well as experimental results and geological practice indicate that only a few among many faults (fractures in experimental works) and their intersections play controlling role in deposit location whereas others serve either as pathways for fluid or don’t affect geological system at all. </a:t>
            </a:r>
          </a:p>
          <a:p>
            <a:endParaRPr lang="en-CA" dirty="0"/>
          </a:p>
          <a:p>
            <a:r>
              <a:rPr lang="en-CA" dirty="0"/>
              <a:t>This phenomenon becomes clear from the following simple experiment which everyone can reproduce at leisure time.</a:t>
            </a:r>
            <a:endParaRPr lang="en-US" dirty="0"/>
          </a:p>
          <a:p>
            <a:r>
              <a:rPr lang="en-CA" dirty="0"/>
              <a:t>Let us take a rubber eraser and make several cuts on one of its facets. Then, press eraser from two sides horizontally. We will immediately see that openings form along some cuts (which are parallel or close to parallel to the direction of compression) whereas other cuts do not manifest themselves. Now LET US try to press this eraser in different direction, bend it, twist it, and play with it around. We will find a number of deformational patterns, yet initial system of cuts is the same. This experiment gives may be too general, yet a good analogy of faults /strain interaction in nature.</a:t>
            </a:r>
          </a:p>
          <a:p>
            <a:endParaRPr lang="en-CA" dirty="0"/>
          </a:p>
          <a:p>
            <a:r>
              <a:rPr lang="en-CA" dirty="0"/>
              <a:t>So, how can we understand better the interaction of the lineaments?</a:t>
            </a:r>
            <a:endParaRPr lang="en-US" dirty="0"/>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Analogue modeling is a simplification of Nature; using this method, structures formed due to the deformation of rocks can be modeled and investigated. </a:t>
            </a:r>
          </a:p>
          <a:p>
            <a:endParaRPr lang="en-US" dirty="0"/>
          </a:p>
          <a:p>
            <a:r>
              <a:rPr lang="en-CA" dirty="0"/>
              <a:t>Physical modeling deals with simulation of real </a:t>
            </a:r>
            <a:r>
              <a:rPr lang="en-CA" dirty="0" err="1"/>
              <a:t>geotectonic</a:t>
            </a:r>
            <a:r>
              <a:rPr lang="en-CA" dirty="0"/>
              <a:t> processes by using analogue materials instead of rocks, and substituting natural tectonic stresses, temperatures and pressures by specifically selected laboratory conditions. </a:t>
            </a:r>
          </a:p>
          <a:p>
            <a:endParaRPr lang="en-US" dirty="0"/>
          </a:p>
          <a:p>
            <a:r>
              <a:rPr lang="en-US" dirty="0"/>
              <a:t>Our lack of knowledge about "real" rocks is one of the major limitations to any kind of </a:t>
            </a:r>
            <a:r>
              <a:rPr lang="en-US" dirty="0" err="1"/>
              <a:t>modelling</a:t>
            </a:r>
            <a:r>
              <a:rPr lang="en-US" dirty="0"/>
              <a:t> of deformation. However, unlike their counterparts in Nature, the initial (</a:t>
            </a:r>
            <a:r>
              <a:rPr lang="en-US" dirty="0" err="1"/>
              <a:t>undeformed</a:t>
            </a:r>
            <a:r>
              <a:rPr lang="en-US" dirty="0"/>
              <a:t>) stages of analogue models can be documented, and can easily be compared with their later, deformed stages. This comparison is essential to gain an understanding of the evolution of the resulting structures. Analogue modeling is a relatively simple and inexpensive technique which can be very valuable as long as its limitations are well understood.</a:t>
            </a:r>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Basically, tectonic deformation, as any deformation, consists of three consecutive stages: elastic (reversible), plastic and rapture (permanent, irreversible). </a:t>
            </a:r>
          </a:p>
          <a:p>
            <a:endParaRPr lang="en-CA" dirty="0"/>
          </a:p>
          <a:p>
            <a:r>
              <a:rPr lang="en-CA" dirty="0"/>
              <a:t>To model elastic deformation we use elastic material  - I use gelatin most often. To model the  plastic and rupture deformation I use clay pastes.</a:t>
            </a:r>
          </a:p>
          <a:p>
            <a:endParaRPr lang="en-CA" dirty="0"/>
          </a:p>
          <a:p>
            <a:endParaRPr lang="en-CA"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Geological practice and theory tell us, that, in general, during the deformation mineralized fluids move from zone of high compressive stresses into zones of openings (raptures, fractures, faults) where they precipitate and form ore bodies. </a:t>
            </a:r>
            <a:endParaRPr lang="en-US" dirty="0"/>
          </a:p>
          <a:p>
            <a:pPr defTabSz="942195">
              <a:defRPr/>
            </a:pPr>
            <a:endParaRPr lang="en-CA" dirty="0"/>
          </a:p>
          <a:p>
            <a:pPr defTabSz="942195">
              <a:defRPr/>
            </a:pPr>
            <a:r>
              <a:rPr lang="en-CA" dirty="0"/>
              <a:t>So, we want to prepare a model with the main structures cut, and then, deform the model in all the possible directions and register and record the resulted structures.</a:t>
            </a:r>
          </a:p>
          <a:p>
            <a:pPr defTabSz="942195">
              <a:defRPr/>
            </a:pPr>
            <a:endParaRPr lang="en-CA" dirty="0"/>
          </a:p>
          <a:p>
            <a:pPr defTabSz="942195">
              <a:defRPr/>
            </a:pPr>
            <a:r>
              <a:rPr lang="en-CA" dirty="0"/>
              <a:t>Usually we record the experiments with digital camera. Then, processing the results, we outline the raptures and newly formed fracture zones in all the experiments. After that, we overlay all the experiments on each other, and outline the zones, where the raptures and openings happen in most of the experiments. Such zones from the modeling standpoint – may be taken as the potential traps for the mineralized fluid, and </a:t>
            </a:r>
            <a:r>
              <a:rPr lang="en-CA" dirty="0" err="1"/>
              <a:t>therefore,most</a:t>
            </a:r>
            <a:r>
              <a:rPr lang="en-CA" dirty="0"/>
              <a:t> favourable for the future exploration activities.</a:t>
            </a:r>
          </a:p>
        </p:txBody>
      </p:sp>
      <p:sp>
        <p:nvSpPr>
          <p:cNvPr id="4" name="Slide Number Placeholder 3"/>
          <p:cNvSpPr>
            <a:spLocks noGrp="1"/>
          </p:cNvSpPr>
          <p:nvPr>
            <p:ph type="sldNum" sz="quarter" idx="10"/>
          </p:nvPr>
        </p:nvSpPr>
        <p:spPr/>
        <p:txBody>
          <a:bodyPr/>
          <a:lstStyle/>
          <a:p>
            <a:fld id="{B8FCA0C9-2F2C-44C3-A199-6305DDD47992}" type="slidenum">
              <a:rPr lang="en-US" smtClean="0"/>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195">
              <a:defRPr/>
            </a:pPr>
            <a:r>
              <a:rPr lang="en-US" dirty="0"/>
              <a:t>The previous slide showed the plastic deformation and rupture experiments.</a:t>
            </a:r>
          </a:p>
          <a:p>
            <a:pPr defTabSz="942195">
              <a:defRPr/>
            </a:pPr>
            <a:r>
              <a:rPr lang="en-US" dirty="0"/>
              <a:t>In this slide you can see the illustration of the same principle applied to the elastic deformation.</a:t>
            </a:r>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b="1" dirty="0">
                <a:effectLst>
                  <a:outerShdw blurRad="38100" dist="38100" dir="2700000" algn="tl">
                    <a:srgbClr val="000000">
                      <a:alpha val="43137"/>
                    </a:srgbClr>
                  </a:outerShdw>
                </a:effectLst>
              </a:rPr>
              <a:t>ANALOGUE  MODELING</a:t>
            </a:r>
          </a:p>
          <a:p>
            <a:endParaRPr lang="en-US" dirty="0"/>
          </a:p>
          <a:p>
            <a:r>
              <a:rPr lang="en-US" dirty="0"/>
              <a:t>As a product to deliver you would have a report on the modeling with experiments pictures, interpretation and Exploration Target Map (based on the elastic and plastic deformation patterns).</a:t>
            </a:r>
          </a:p>
          <a:p>
            <a:endParaRPr lang="en-US" dirty="0"/>
          </a:p>
          <a:p>
            <a:r>
              <a:rPr lang="en-US" dirty="0">
                <a:effectLst>
                  <a:outerShdw blurRad="38100" dist="38100" dir="2700000" algn="tl">
                    <a:srgbClr val="000000">
                      <a:alpha val="43137"/>
                    </a:srgbClr>
                  </a:outerShdw>
                </a:effectLst>
              </a:rPr>
              <a:t>In other words  - again – you will have few new layers of data and interpretation based on ALL data you have and on MY results from structural analysis – one more NEW EXPLORATION TARGET MAPS for the properties.</a:t>
            </a:r>
          </a:p>
          <a:p>
            <a:endParaRPr lang="en-US" dirty="0">
              <a:effectLst>
                <a:outerShdw blurRad="38100" dist="38100" dir="2700000" algn="tl">
                  <a:srgbClr val="000000">
                    <a:alpha val="43137"/>
                  </a:srgbClr>
                </a:outerShdw>
              </a:effectLst>
            </a:endParaRPr>
          </a:p>
          <a:p>
            <a:r>
              <a:rPr lang="en-US" dirty="0"/>
              <a:t>Structural Lineament Analysis can be done separately, without subsequent Physical Modeling. Yet, the combination of two would be recommended, since it increases reliability of the interpretation.</a:t>
            </a:r>
          </a:p>
          <a:p>
            <a:endParaRPr lang="en-US" dirty="0"/>
          </a:p>
          <a:p>
            <a:r>
              <a:rPr lang="en-US" dirty="0" err="1">
                <a:effectLst>
                  <a:outerShdw blurRad="38100" dist="38100" dir="2700000" algn="tl">
                    <a:srgbClr val="000000">
                      <a:alpha val="43137"/>
                    </a:srgbClr>
                  </a:outerShdw>
                </a:effectLst>
              </a:rPr>
              <a:t>R.C.C.</a:t>
            </a:r>
            <a:r>
              <a:rPr lang="en-US" dirty="0">
                <a:effectLst>
                  <a:outerShdw blurRad="38100" dist="38100" dir="2700000" algn="tl">
                    <a:srgbClr val="000000">
                      <a:alpha val="43137"/>
                    </a:srgbClr>
                  </a:outerShdw>
                </a:effectLst>
              </a:rPr>
              <a:t> statistical application is also very recommended. It could be done in pair with LA only, with additional layers of database (table) data, and with </a:t>
            </a:r>
            <a:r>
              <a:rPr lang="en-US" dirty="0" err="1">
                <a:effectLst>
                  <a:outerShdw blurRad="38100" dist="38100" dir="2700000" algn="tl">
                    <a:srgbClr val="000000">
                      <a:alpha val="43137"/>
                    </a:srgbClr>
                  </a:outerShdw>
                </a:effectLst>
              </a:rPr>
              <a:t>LA+PhM</a:t>
            </a:r>
            <a:r>
              <a:rPr lang="en-US" dirty="0">
                <a:effectLst>
                  <a:outerShdw blurRad="38100" dist="38100" dir="2700000" algn="tl">
                    <a:srgbClr val="000000">
                      <a:alpha val="43137"/>
                    </a:srgbClr>
                  </a:outerShdw>
                </a:effectLst>
              </a:rPr>
              <a:t> as well</a:t>
            </a:r>
          </a:p>
          <a:p>
            <a:endParaRPr lang="en-US" dirty="0">
              <a:effectLst>
                <a:outerShdw blurRad="38100" dist="38100" dir="2700000" algn="tl">
                  <a:srgbClr val="000000">
                    <a:alpha val="43137"/>
                  </a:srgbClr>
                </a:outerShdw>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Accordingly, one may speak of topographic, photo-, satellite, geological, geophysical lineaments etc. These linear features are, essentially,  northing else but the surface reflection (projection) of either a geological body (such as a dyke or a layer, bed) or of a plane of anomalous physical properly (-</a:t>
            </a:r>
            <a:r>
              <a:rPr lang="en-US" dirty="0" err="1"/>
              <a:t>ies</a:t>
            </a:r>
            <a:r>
              <a:rPr lang="en-US" dirty="0"/>
              <a:t>) such as fault rupture, zone of mechanical weakness (or hardness), of high (low) permeability etc. Hence, by studying lineaments we indirectly study the surface pattern of the uppermost crust physical properly, and mainly - the distribution of fractures and faults projections</a:t>
            </a:r>
          </a:p>
          <a:p>
            <a:endParaRPr lang="en-US" dirty="0"/>
          </a:p>
          <a:p>
            <a:r>
              <a:rPr lang="en-US" dirty="0"/>
              <a:t>Lineament analysis as a method of obtaining new geological information has been in existence for at least 50 years. "Pros" and "contras" of the method have been discussed in numerous papers. The method is still</a:t>
            </a:r>
            <a:r>
              <a:rPr lang="en-US" baseline="0" dirty="0"/>
              <a:t> </a:t>
            </a:r>
            <a:r>
              <a:rPr lang="en-US" dirty="0"/>
              <a:t>considered to be a "mainstream" in hydro geology, where the direct links between water accumulation and fractures density pattern has been proved. Direct link with mineralization is not that straightforward, since the mineralization is usually geologically old, and the lineaments observed are believed to be of somewhat recent age. </a:t>
            </a:r>
          </a:p>
          <a:p>
            <a:r>
              <a:rPr lang="en-US" dirty="0"/>
              <a:t> </a:t>
            </a:r>
          </a:p>
          <a:p>
            <a:r>
              <a:rPr lang="en-US" dirty="0"/>
              <a:t>On the other hand, more and more data are being published that prove the fact that the visible modern lineaments inherit to rather large extent the pattern of pre-existing fractures. </a:t>
            </a:r>
          </a:p>
          <a:p>
            <a:r>
              <a:rPr lang="en-US" dirty="0"/>
              <a:t> </a:t>
            </a:r>
          </a:p>
          <a:p>
            <a:r>
              <a:rPr lang="en-US" dirty="0"/>
              <a:t>Anyhow, it seems to have become a fully accepted view that if taken in combination with other geological methods and applied with precaution, the technique might provide a researcher with new kind of valuable information which would have remained hidden otherwise. </a:t>
            </a:r>
          </a:p>
        </p:txBody>
      </p:sp>
      <p:sp>
        <p:nvSpPr>
          <p:cNvPr id="4" name="Slide Number Placeholder 3"/>
          <p:cNvSpPr>
            <a:spLocks noGrp="1"/>
          </p:cNvSpPr>
          <p:nvPr>
            <p:ph type="sldNum" sz="quarter" idx="10"/>
          </p:nvPr>
        </p:nvSpPr>
        <p:spPr/>
        <p:txBody>
          <a:bodyPr/>
          <a:lstStyle/>
          <a:p>
            <a:fld id="{B8FCA0C9-2F2C-44C3-A199-6305DDD4799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CA" dirty="0"/>
              <a:t>Let me use another example to explain</a:t>
            </a:r>
            <a:r>
              <a:rPr lang="en-CA" baseline="0" dirty="0"/>
              <a:t> the nature of lineaments. </a:t>
            </a:r>
            <a:r>
              <a:rPr lang="en-CA" dirty="0"/>
              <a:t>For instance: if there formed some hidden linear (invisible) flaws on the wall/floor then, with time, they will be growing into more and more noticeable features due the wet-dry cycles. Eventually, such “wall or floor lineaments” will surface. Most important – following</a:t>
            </a:r>
            <a:r>
              <a:rPr lang="en-CA" baseline="0" dirty="0"/>
              <a:t> this lineaments towards the inside the wall or under the floor, we can get to the source of the leaking. </a:t>
            </a:r>
            <a:r>
              <a:rPr lang="en-CA" dirty="0"/>
              <a:t> </a:t>
            </a:r>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4DD0FC-9A89-4957-AB38-0D54E7685B99}" type="slidenum">
              <a:rPr lang="en-CA" smtClean="0"/>
              <a:pPr/>
              <a:t>5</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a:t>
            </a:r>
            <a:r>
              <a:rPr lang="en-US" baseline="0" dirty="0"/>
              <a:t> is almost complete analogy here with the uppermost section of the Earth crust. Small movements along the fault and the fluid flow with time, eventually will  produce a zone of higher fracture density and alteration above. By studying the lineaments on the surface we can outline this zone as anomalous, and start looking for the underground deep structure. This structure can potentially lead us to the discovery of ore body.</a:t>
            </a:r>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how to draw lineaments. </a:t>
            </a:r>
          </a:p>
        </p:txBody>
      </p:sp>
      <p:sp>
        <p:nvSpPr>
          <p:cNvPr id="4" name="Slide Number Placeholder 3"/>
          <p:cNvSpPr>
            <a:spLocks noGrp="1"/>
          </p:cNvSpPr>
          <p:nvPr>
            <p:ph type="sldNum" sz="quarter" idx="10"/>
          </p:nvPr>
        </p:nvSpPr>
        <p:spPr/>
        <p:txBody>
          <a:bodyPr/>
          <a:lstStyle/>
          <a:p>
            <a:fld id="{B8FCA0C9-2F2C-44C3-A199-6305DDD47992}"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here is magnetic field map. </a:t>
            </a:r>
            <a:r>
              <a:rPr lang="en-US" baseline="0" dirty="0"/>
              <a:t>Colors correspond to different values of magnetic susceptibility ) - </a:t>
            </a:r>
            <a:r>
              <a:rPr lang="en-US" dirty="0"/>
              <a:t>Again, the change in color</a:t>
            </a:r>
            <a:r>
              <a:rPr lang="en-US" baseline="0" dirty="0"/>
              <a:t> allows to draw linear features – and they mark abrupt change in physical property. In the center you can also see structures of circular shape. They are called circular lineaments. In most cases they correspond to projections of intrusive or extrusive bodies, and sometimes impact structures.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8FCA0C9-2F2C-44C3-A199-6305DDD47992}"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dirty="0"/>
              <a:t>All lineaments can be divided (ranged) according their length - main, secondary, tertiary.</a:t>
            </a:r>
          </a:p>
          <a:p>
            <a:r>
              <a:rPr lang="en-US" dirty="0"/>
              <a:t>According to our classification:</a:t>
            </a:r>
          </a:p>
          <a:p>
            <a:r>
              <a:rPr lang="en-US" b="1" dirty="0"/>
              <a:t>Main lineaments</a:t>
            </a:r>
            <a:r>
              <a:rPr lang="en-US" dirty="0"/>
              <a:t> can be clearly traced through at least 1/3 of a map or, if shorter, are of considerable width (may be represented as series of closely placed parallel lineaments).</a:t>
            </a:r>
          </a:p>
          <a:p>
            <a:r>
              <a:rPr lang="en-US" b="1" dirty="0"/>
              <a:t>Secondary lineaments</a:t>
            </a:r>
            <a:r>
              <a:rPr lang="en-US" dirty="0"/>
              <a:t> can be seen as straight lines due to changes in surface pattern or gray color nuances extended through at least two </a:t>
            </a:r>
            <a:r>
              <a:rPr lang="en-US" dirty="0" err="1"/>
              <a:t>UTM</a:t>
            </a:r>
            <a:r>
              <a:rPr lang="en-US" dirty="0"/>
              <a:t> squares on the photo-</a:t>
            </a:r>
            <a:r>
              <a:rPr lang="en-US" dirty="0" err="1"/>
              <a:t>topo</a:t>
            </a:r>
            <a:r>
              <a:rPr lang="en-US" dirty="0"/>
              <a:t>-map.</a:t>
            </a:r>
          </a:p>
          <a:p>
            <a:r>
              <a:rPr lang="en-US" b="1" dirty="0"/>
              <a:t>Tertiary lineaments</a:t>
            </a:r>
            <a:r>
              <a:rPr lang="en-US" dirty="0"/>
              <a:t> can be seen as straight lines due to changes in surface pattern or gray color nuances extended through at least one </a:t>
            </a:r>
            <a:r>
              <a:rPr lang="en-US" dirty="0" err="1"/>
              <a:t>UTM</a:t>
            </a:r>
            <a:r>
              <a:rPr lang="en-US" dirty="0"/>
              <a:t> square on the photo-</a:t>
            </a:r>
            <a:r>
              <a:rPr lang="en-US" dirty="0" err="1"/>
              <a:t>topo</a:t>
            </a:r>
            <a:r>
              <a:rPr lang="en-US" dirty="0"/>
              <a:t>-map. </a:t>
            </a:r>
          </a:p>
          <a:p>
            <a:r>
              <a:rPr lang="en-US" b="1" dirty="0"/>
              <a:t>Circular lineaments</a:t>
            </a:r>
            <a:r>
              <a:rPr lang="en-US" dirty="0"/>
              <a:t> are curved (circular) segments or whole circles that can’t or hardly can be represented by combination of straight lines at the scale of study.</a:t>
            </a:r>
          </a:p>
          <a:p>
            <a:endParaRPr lang="en-US" dirty="0"/>
          </a:p>
          <a:p>
            <a:r>
              <a:rPr lang="en-US" dirty="0"/>
              <a:t>The lineaments may also be weighed</a:t>
            </a:r>
          </a:p>
          <a:p>
            <a:endParaRPr lang="en-CA" dirty="0"/>
          </a:p>
          <a:p>
            <a:endParaRPr lang="en-CA" dirty="0"/>
          </a:p>
          <a:p>
            <a:endParaRPr lang="en-CA" dirty="0"/>
          </a:p>
          <a:p>
            <a:endParaRPr lang="en-CA" dirty="0"/>
          </a:p>
          <a:p>
            <a:r>
              <a:rPr lang="en-CA" dirty="0"/>
              <a:t>Weighing is somehow arbitrary and reflects the researcher’s conception of the lineaments nature and origin. From mechanical standpoint fractures and faults (which we observe as lineaments) form in some hierarchic order, usually from the smallest first to the largest. The fracture’s shape must be similar to a square or disc. So, the lineament, say, 200 m long may cut into the rock down to approximately </a:t>
            </a:r>
            <a:r>
              <a:rPr lang="en-CA" dirty="0" err="1"/>
              <a:t>200m</a:t>
            </a:r>
            <a:r>
              <a:rPr lang="en-CA" dirty="0"/>
              <a:t>, and the main lineament 6 km long¸ accordingly, to 6 km down. Such a conception may be an oversimplification, yet the tendency of the longer and wider lineaments to penetrate deeper than shorter ones is a well established geological fact.</a:t>
            </a:r>
          </a:p>
          <a:p>
            <a:r>
              <a:rPr lang="en-CA" dirty="0"/>
              <a:t>Apparently, an amount of fluid flowing through the main lineament is larger with comparison to the </a:t>
            </a:r>
          </a:p>
          <a:p>
            <a:r>
              <a:rPr lang="en-CA" dirty="0"/>
              <a:t>tertiary one, and the mineralization is more likely to occur in the vicinity of the main lineament. Therefore, it makes sense to weigh (assign the </a:t>
            </a:r>
            <a:r>
              <a:rPr lang="en-CA" i="1" dirty="0"/>
              <a:t>importance</a:t>
            </a:r>
            <a:r>
              <a:rPr lang="en-CA" dirty="0"/>
              <a:t> value) the main lineament heavier than secondary, and much higher than tertiary. In our processing we used the following weighting coefficients: tertiary – 1, secondary – 3, main – 10</a:t>
            </a:r>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D9CA92-68E4-4D05-BA90-5AD967E1BC1C}" type="slidenum">
              <a:rPr lang="en-CA" smtClean="0"/>
              <a:pPr/>
              <a:t>10</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pPr>
              <a:defRPr/>
            </a:pPr>
            <a:fld id="{76BFFA76-5739-4B99-B690-A748C6E75800}" type="datetimeFigureOut">
              <a:rPr lang="en-US"/>
              <a:pPr>
                <a:defRPr/>
              </a:pPr>
              <a:t>1/25/2024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AA502500-DCF2-4C8B-84D5-3B476A91A5FB}" type="slidenum">
              <a:rPr lang="en-CA"/>
              <a:pPr>
                <a:defRPr/>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B376B003-81B2-465B-ABCA-FAE7E39D2769}" type="datetimeFigureOut">
              <a:rPr lang="en-US"/>
              <a:pPr>
                <a:defRPr/>
              </a:pPr>
              <a:t>1/25/2024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31BAAA1A-2B4E-49C8-92CC-75EE568BD124}" type="slidenum">
              <a:rPr lang="en-CA"/>
              <a:pPr>
                <a:defRPr/>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B68D28D2-5A20-4B12-BDA1-33A5BF7E6146}" type="datetimeFigureOut">
              <a:rPr lang="en-US"/>
              <a:pPr>
                <a:defRPr/>
              </a:pPr>
              <a:t>1/25/2024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8328FAB-BC92-41E1-BC58-05EB95449F06}" type="slidenum">
              <a:rPr lang="en-CA"/>
              <a:pPr>
                <a:defRPr/>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pPr>
              <a:defRPr/>
            </a:pPr>
            <a:fld id="{3CFF9444-1896-4D96-8005-4DD50220E095}" type="datetimeFigureOut">
              <a:rPr lang="en-US"/>
              <a:pPr>
                <a:defRPr/>
              </a:pPr>
              <a:t>1/25/2024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5AE54668-349B-4543-B2D1-0D678C324BA4}" type="slidenum">
              <a:rPr lang="en-CA"/>
              <a:pPr>
                <a:defRPr/>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D7754FD-2E7D-4B3F-BA5F-A3A8EEB1BDA0}" type="datetimeFigureOut">
              <a:rPr lang="en-US"/>
              <a:pPr>
                <a:defRPr/>
              </a:pPr>
              <a:t>1/25/2024</a:t>
            </a:fld>
            <a:endParaRPr lang="en-CA"/>
          </a:p>
        </p:txBody>
      </p:sp>
      <p:sp>
        <p:nvSpPr>
          <p:cNvPr id="5" name="Footer Placeholder 4"/>
          <p:cNvSpPr>
            <a:spLocks noGrp="1"/>
          </p:cNvSpPr>
          <p:nvPr>
            <p:ph type="ftr" sz="quarter" idx="11"/>
          </p:nvPr>
        </p:nvSpPr>
        <p:spPr/>
        <p:txBody>
          <a:bodyPr/>
          <a:lstStyle>
            <a:lvl1pPr>
              <a:defRPr/>
            </a:lvl1pPr>
          </a:lstStyle>
          <a:p>
            <a:pPr>
              <a:defRPr/>
            </a:pPr>
            <a:endParaRPr lang="en-CA"/>
          </a:p>
        </p:txBody>
      </p:sp>
      <p:sp>
        <p:nvSpPr>
          <p:cNvPr id="6" name="Slide Number Placeholder 5"/>
          <p:cNvSpPr>
            <a:spLocks noGrp="1"/>
          </p:cNvSpPr>
          <p:nvPr>
            <p:ph type="sldNum" sz="quarter" idx="12"/>
          </p:nvPr>
        </p:nvSpPr>
        <p:spPr/>
        <p:txBody>
          <a:bodyPr/>
          <a:lstStyle>
            <a:lvl1pPr>
              <a:defRPr/>
            </a:lvl1pPr>
          </a:lstStyle>
          <a:p>
            <a:pPr>
              <a:defRPr/>
            </a:pPr>
            <a:fld id="{1F3D5791-9843-4F86-A9BD-AE9A21555CB9}" type="slidenum">
              <a:rPr lang="en-CA"/>
              <a:pPr>
                <a:defRPr/>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p:txBody>
          <a:bodyPr/>
          <a:lstStyle>
            <a:lvl1pPr>
              <a:defRPr/>
            </a:lvl1pPr>
          </a:lstStyle>
          <a:p>
            <a:pPr>
              <a:defRPr/>
            </a:pPr>
            <a:fld id="{0B414EC6-371B-4B5B-AD34-FA0B3ECA0D19}" type="datetimeFigureOut">
              <a:rPr lang="en-US"/>
              <a:pPr>
                <a:defRPr/>
              </a:pPr>
              <a:t>1/25/2024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BFDA5907-CC9A-4381-A4AC-8DD5E6DAF3C9}" type="slidenum">
              <a:rPr lang="en-CA"/>
              <a:pPr>
                <a:defRPr/>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p:txBody>
          <a:bodyPr/>
          <a:lstStyle>
            <a:lvl1pPr>
              <a:defRPr/>
            </a:lvl1pPr>
          </a:lstStyle>
          <a:p>
            <a:pPr>
              <a:defRPr/>
            </a:pPr>
            <a:fld id="{1DC8447F-D304-42C5-8B7B-E3F695CF491F}" type="datetimeFigureOut">
              <a:rPr lang="en-US"/>
              <a:pPr>
                <a:defRPr/>
              </a:pPr>
              <a:t>1/25/2024</a:t>
            </a:fld>
            <a:endParaRPr lang="en-CA"/>
          </a:p>
        </p:txBody>
      </p:sp>
      <p:sp>
        <p:nvSpPr>
          <p:cNvPr id="8" name="Footer Placeholder 4"/>
          <p:cNvSpPr>
            <a:spLocks noGrp="1"/>
          </p:cNvSpPr>
          <p:nvPr>
            <p:ph type="ftr" sz="quarter" idx="11"/>
          </p:nvPr>
        </p:nvSpPr>
        <p:spPr/>
        <p:txBody>
          <a:bodyPr/>
          <a:lstStyle>
            <a:lvl1pPr>
              <a:defRPr/>
            </a:lvl1pPr>
          </a:lstStyle>
          <a:p>
            <a:pPr>
              <a:defRPr/>
            </a:pPr>
            <a:endParaRPr lang="en-CA"/>
          </a:p>
        </p:txBody>
      </p:sp>
      <p:sp>
        <p:nvSpPr>
          <p:cNvPr id="9" name="Slide Number Placeholder 5"/>
          <p:cNvSpPr>
            <a:spLocks noGrp="1"/>
          </p:cNvSpPr>
          <p:nvPr>
            <p:ph type="sldNum" sz="quarter" idx="12"/>
          </p:nvPr>
        </p:nvSpPr>
        <p:spPr/>
        <p:txBody>
          <a:bodyPr/>
          <a:lstStyle>
            <a:lvl1pPr>
              <a:defRPr/>
            </a:lvl1pPr>
          </a:lstStyle>
          <a:p>
            <a:pPr>
              <a:defRPr/>
            </a:pPr>
            <a:fld id="{814E10FA-49BB-437F-9F8C-724D24DBB65B}" type="slidenum">
              <a:rPr lang="en-CA"/>
              <a:pPr>
                <a:defRPr/>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p:txBody>
          <a:bodyPr/>
          <a:lstStyle>
            <a:lvl1pPr>
              <a:defRPr/>
            </a:lvl1pPr>
          </a:lstStyle>
          <a:p>
            <a:pPr>
              <a:defRPr/>
            </a:pPr>
            <a:fld id="{56487083-2230-43E6-8EEB-FCE664202739}" type="datetimeFigureOut">
              <a:rPr lang="en-US"/>
              <a:pPr>
                <a:defRPr/>
              </a:pPr>
              <a:t>1/25/2024</a:t>
            </a:fld>
            <a:endParaRPr lang="en-CA"/>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B130B04D-2167-4163-B533-A2916382C9DF}" type="slidenum">
              <a:rPr lang="en-CA"/>
              <a:pPr>
                <a:defRPr/>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D493BFA-A6DA-4BC5-9012-E7F22E98FFB5}" type="datetimeFigureOut">
              <a:rPr lang="en-US"/>
              <a:pPr>
                <a:defRPr/>
              </a:pPr>
              <a:t>1/25/2024</a:t>
            </a:fld>
            <a:endParaRPr lang="en-CA"/>
          </a:p>
        </p:txBody>
      </p:sp>
      <p:sp>
        <p:nvSpPr>
          <p:cNvPr id="3" name="Footer Placeholder 4"/>
          <p:cNvSpPr>
            <a:spLocks noGrp="1"/>
          </p:cNvSpPr>
          <p:nvPr>
            <p:ph type="ftr" sz="quarter" idx="11"/>
          </p:nvPr>
        </p:nvSpPr>
        <p:spPr/>
        <p:txBody>
          <a:bodyPr/>
          <a:lstStyle>
            <a:lvl1pPr>
              <a:defRPr/>
            </a:lvl1pPr>
          </a:lstStyle>
          <a:p>
            <a:pPr>
              <a:defRPr/>
            </a:pPr>
            <a:endParaRPr lang="en-CA"/>
          </a:p>
        </p:txBody>
      </p:sp>
      <p:sp>
        <p:nvSpPr>
          <p:cNvPr id="4" name="Slide Number Placeholder 5"/>
          <p:cNvSpPr>
            <a:spLocks noGrp="1"/>
          </p:cNvSpPr>
          <p:nvPr>
            <p:ph type="sldNum" sz="quarter" idx="12"/>
          </p:nvPr>
        </p:nvSpPr>
        <p:spPr/>
        <p:txBody>
          <a:bodyPr/>
          <a:lstStyle>
            <a:lvl1pPr>
              <a:defRPr/>
            </a:lvl1pPr>
          </a:lstStyle>
          <a:p>
            <a:pPr>
              <a:defRPr/>
            </a:pPr>
            <a:fld id="{F1DCEC9A-59DE-4866-B2A3-CDF6569A3286}" type="slidenum">
              <a:rPr lang="en-CA"/>
              <a:pPr>
                <a:defRPr/>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19E71D-4DE4-4E4C-B93C-A5408FB118EE}" type="datetimeFigureOut">
              <a:rPr lang="en-US"/>
              <a:pPr>
                <a:defRPr/>
              </a:pPr>
              <a:t>1/25/2024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1DCE3DCE-E403-488A-AF21-9EC4D96ED8E3}" type="slidenum">
              <a:rPr lang="en-CA"/>
              <a:pPr>
                <a:defRPr/>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9421997-48CD-4ECA-B5F7-EBBE4279ABA6}" type="datetimeFigureOut">
              <a:rPr lang="en-US"/>
              <a:pPr>
                <a:defRPr/>
              </a:pPr>
              <a:t>1/25/2024</a:t>
            </a:fld>
            <a:endParaRPr lang="en-CA"/>
          </a:p>
        </p:txBody>
      </p:sp>
      <p:sp>
        <p:nvSpPr>
          <p:cNvPr id="6" name="Footer Placeholder 4"/>
          <p:cNvSpPr>
            <a:spLocks noGrp="1"/>
          </p:cNvSpPr>
          <p:nvPr>
            <p:ph type="ftr" sz="quarter" idx="11"/>
          </p:nvPr>
        </p:nvSpPr>
        <p:spPr/>
        <p:txBody>
          <a:bodyPr/>
          <a:lstStyle>
            <a:lvl1pPr>
              <a:defRPr/>
            </a:lvl1pPr>
          </a:lstStyle>
          <a:p>
            <a:pPr>
              <a:defRPr/>
            </a:pPr>
            <a:endParaRPr lang="en-CA"/>
          </a:p>
        </p:txBody>
      </p:sp>
      <p:sp>
        <p:nvSpPr>
          <p:cNvPr id="7" name="Slide Number Placeholder 5"/>
          <p:cNvSpPr>
            <a:spLocks noGrp="1"/>
          </p:cNvSpPr>
          <p:nvPr>
            <p:ph type="sldNum" sz="quarter" idx="12"/>
          </p:nvPr>
        </p:nvSpPr>
        <p:spPr/>
        <p:txBody>
          <a:bodyPr/>
          <a:lstStyle>
            <a:lvl1pPr>
              <a:defRPr/>
            </a:lvl1pPr>
          </a:lstStyle>
          <a:p>
            <a:pPr>
              <a:defRPr/>
            </a:pPr>
            <a:fld id="{AB728E1F-AEA4-4770-8DC7-813F3245E432}" type="slidenum">
              <a:rPr lang="en-CA"/>
              <a:pPr>
                <a:defRPr/>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A2AA1D2-E928-4CE1-A35B-F4F44FDA9915}" type="datetimeFigureOut">
              <a:rPr lang="en-US"/>
              <a:pPr>
                <a:defRPr/>
              </a:pPr>
              <a:t>1/25/2024</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6D9B1A0-F016-48C5-8BC6-F24BE811F6EE}"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vgalkin60@g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a/imgres?imgurl=http://www.tanglinclub-bsac758.com/imagefilelarge/question%20mark%201%20enlarged.jpg&amp;imgrefurl=http://www.tanglinclub-bsac758.com/info/info.cfm?contentid=440&amp;pid=440&amp;h=438&amp;w=400&amp;sz=25&amp;hl=en&amp;start=4&amp;tbnid=beiPmsTUHpc7MM:&amp;tbnh=127&amp;tbnw=116&amp;prev=/images?q=question+mark&amp;svnum=10&amp;hl=en&amp;sa=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mailto:vgalkin60@gmail.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eureka1.jpg"/>
          <p:cNvPicPr>
            <a:picLocks noChangeAspect="1"/>
          </p:cNvPicPr>
          <p:nvPr/>
        </p:nvPicPr>
        <p:blipFill>
          <a:blip r:embed="rId3" cstate="print"/>
          <a:srcRect/>
          <a:stretch>
            <a:fillRect/>
          </a:stretch>
        </p:blipFill>
        <p:spPr bwMode="auto">
          <a:xfrm>
            <a:off x="4139952" y="-1725886"/>
            <a:ext cx="5544616" cy="8583886"/>
          </a:xfrm>
          <a:prstGeom prst="rect">
            <a:avLst/>
          </a:prstGeom>
          <a:noFill/>
          <a:ln w="9525">
            <a:noFill/>
            <a:miter lim="800000"/>
            <a:headEnd/>
            <a:tailEnd/>
          </a:ln>
        </p:spPr>
      </p:pic>
      <p:sp>
        <p:nvSpPr>
          <p:cNvPr id="19461" name="Rectangle 5"/>
          <p:cNvSpPr>
            <a:spLocks noChangeArrowheads="1"/>
          </p:cNvSpPr>
          <p:nvPr/>
        </p:nvSpPr>
        <p:spPr bwMode="auto">
          <a:xfrm>
            <a:off x="-71438" y="404665"/>
            <a:ext cx="9215438" cy="7109639"/>
          </a:xfrm>
          <a:prstGeom prst="rect">
            <a:avLst/>
          </a:prstGeom>
          <a:noFill/>
          <a:ln w="9525">
            <a:noFill/>
            <a:miter lim="800000"/>
            <a:headEnd/>
            <a:tailEnd/>
          </a:ln>
          <a:effectLst/>
        </p:spPr>
        <p:txBody>
          <a:bodyPr wrap="square">
            <a:spAutoFit/>
          </a:bodyPr>
          <a:lstStyle/>
          <a:p>
            <a:pPr algn="ctr">
              <a:defRPr/>
            </a:pPr>
            <a:r>
              <a:rPr lang="en-US" sz="2800" b="1" dirty="0">
                <a:solidFill>
                  <a:srgbClr val="FF0000"/>
                </a:solidFill>
                <a:effectLst>
                  <a:outerShdw blurRad="38100" dist="38100" dir="2700000" algn="tl">
                    <a:srgbClr val="000000">
                      <a:alpha val="43137"/>
                    </a:srgbClr>
                  </a:outerShdw>
                </a:effectLst>
                <a:latin typeface="Arial" charset="0"/>
              </a:rPr>
              <a:t>REMOTE EXPLORATION METHOD (REM)</a:t>
            </a:r>
          </a:p>
          <a:p>
            <a:pPr algn="ctr">
              <a:defRPr/>
            </a:pPr>
            <a:endParaRPr lang="en-US" sz="2800" b="1" dirty="0">
              <a:solidFill>
                <a:srgbClr val="FFFF00"/>
              </a:solidFill>
              <a:effectLst>
                <a:outerShdw blurRad="38100" dist="38100" dir="2700000" algn="tl">
                  <a:srgbClr val="000000">
                    <a:alpha val="43137"/>
                  </a:srgbClr>
                </a:outerShdw>
              </a:effectLst>
            </a:endParaRPr>
          </a:p>
          <a:p>
            <a:pPr algn="ctr">
              <a:defRPr/>
            </a:pPr>
            <a:r>
              <a:rPr lang="en-US" sz="2800" b="1" dirty="0">
                <a:solidFill>
                  <a:srgbClr val="FFFF00"/>
                </a:solidFill>
                <a:effectLst>
                  <a:outerShdw blurRad="38100" dist="38100" dir="2700000" algn="tl">
                    <a:srgbClr val="000000">
                      <a:alpha val="43137"/>
                    </a:srgbClr>
                  </a:outerShdw>
                </a:effectLst>
                <a:latin typeface="Arial" charset="0"/>
              </a:rPr>
              <a:t>Structural lineament analysis and analogue modeling - </a:t>
            </a:r>
            <a:r>
              <a:rPr lang="en-CA" sz="2800" b="1" dirty="0">
                <a:solidFill>
                  <a:srgbClr val="FFFF00"/>
                </a:solidFill>
                <a:effectLst>
                  <a:outerShdw blurRad="38100" dist="38100" dir="2700000" algn="tl">
                    <a:srgbClr val="000000">
                      <a:alpha val="43137"/>
                    </a:srgbClr>
                  </a:outerShdw>
                </a:effectLst>
                <a:latin typeface="Arial" charset="0"/>
              </a:rPr>
              <a:t> identifying areas with promise of containing a mineral deposit</a:t>
            </a:r>
            <a:br>
              <a:rPr lang="en-US" sz="2800" b="1" dirty="0">
                <a:solidFill>
                  <a:srgbClr val="FFFF00"/>
                </a:solidFill>
                <a:effectLst>
                  <a:outerShdw blurRad="38100" dist="38100" dir="2700000" algn="tl">
                    <a:srgbClr val="000000"/>
                  </a:outerShdw>
                </a:effectLst>
                <a:latin typeface="Arial" charset="0"/>
              </a:rPr>
            </a:br>
            <a:endParaRPr lang="en-US" sz="2800" b="1" dirty="0">
              <a:solidFill>
                <a:srgbClr val="FFFF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a:p>
            <a:pPr>
              <a:defRPr/>
            </a:pPr>
            <a:r>
              <a:rPr lang="en-US" sz="1600" dirty="0">
                <a:solidFill>
                  <a:srgbClr val="FFFF00"/>
                </a:solidFill>
                <a:ea typeface="Times New Roman" pitchFamily="18" charset="0"/>
              </a:rPr>
              <a:t>; </a:t>
            </a:r>
            <a:r>
              <a:rPr lang="en-US" sz="2400" b="1" dirty="0" err="1">
                <a:solidFill>
                  <a:srgbClr val="FFFF00"/>
                </a:solidFill>
                <a:ea typeface="Times New Roman" pitchFamily="18" charset="0"/>
                <a:hlinkClick r:id="rId4"/>
              </a:rPr>
              <a:t>vgalkin60@gmail.com</a:t>
            </a:r>
            <a:r>
              <a:rPr lang="en-US" sz="2400" i="1" dirty="0">
                <a:solidFill>
                  <a:srgbClr val="FF0000"/>
                </a:solidFill>
                <a:latin typeface="Arial" charset="0"/>
              </a:rPr>
              <a:t> </a:t>
            </a:r>
          </a:p>
          <a:p>
            <a:pPr>
              <a:defRPr/>
            </a:pPr>
            <a:r>
              <a:rPr lang="en-US" sz="2400" i="1" dirty="0">
                <a:solidFill>
                  <a:srgbClr val="FF0000"/>
                </a:solidFill>
                <a:effectLst>
                  <a:outerShdw blurRad="38100" dist="38100" dir="2700000" algn="tl">
                    <a:srgbClr val="000000"/>
                  </a:outerShdw>
                </a:effectLst>
              </a:rPr>
              <a:t> </a:t>
            </a:r>
            <a:r>
              <a:rPr lang="en-US" sz="2400" i="1" dirty="0" err="1">
                <a:solidFill>
                  <a:srgbClr val="FF0000"/>
                </a:solidFill>
                <a:effectLst>
                  <a:outerShdw blurRad="38100" dist="38100" dir="2700000" algn="tl">
                    <a:srgbClr val="000000"/>
                  </a:outerShdw>
                </a:effectLst>
              </a:rPr>
              <a:t>Cell:1</a:t>
            </a:r>
            <a:r>
              <a:rPr lang="en-US" sz="2400" i="1" dirty="0">
                <a:solidFill>
                  <a:srgbClr val="FF0000"/>
                </a:solidFill>
                <a:effectLst>
                  <a:outerShdw blurRad="38100" dist="38100" dir="2700000" algn="tl">
                    <a:srgbClr val="000000"/>
                  </a:outerShdw>
                </a:effectLst>
              </a:rPr>
              <a:t>-647 -501-0590</a:t>
            </a:r>
            <a:endParaRPr lang="en-US" sz="2400" i="1" dirty="0">
              <a:solidFill>
                <a:srgbClr val="FF0000"/>
              </a:solidFill>
              <a:effectLst>
                <a:outerShdw blurRad="38100" dist="38100" dir="2700000" algn="tl">
                  <a:srgbClr val="000000"/>
                </a:outerShdw>
              </a:effectLst>
              <a:latin typeface="Arial" charset="0"/>
            </a:endParaRPr>
          </a:p>
          <a:p>
            <a:pPr>
              <a:defRPr/>
            </a:pPr>
            <a:endParaRPr lang="en-US" sz="2400" i="1" dirty="0">
              <a:solidFill>
                <a:srgbClr val="FF0000"/>
              </a:solidFill>
              <a:effectLst>
                <a:outerShdw blurRad="38100" dist="38100" dir="2700000" algn="tl">
                  <a:srgbClr val="000000"/>
                </a:outerShdw>
              </a:effectLst>
              <a:latin typeface="Arial" charset="0"/>
            </a:endParaRPr>
          </a:p>
          <a:p>
            <a:pPr>
              <a:defRPr/>
            </a:pPr>
            <a:endParaRPr lang="en-US" sz="2400" i="1" dirty="0">
              <a:solidFill>
                <a:srgbClr val="FF0000"/>
              </a:solidFill>
              <a:effectLst>
                <a:outerShdw blurRad="38100" dist="38100" dir="2700000" algn="tl">
                  <a:srgbClr val="000000"/>
                </a:outerShdw>
              </a:effectLst>
              <a:latin typeface="Arial" charset="0"/>
            </a:endParaRPr>
          </a:p>
          <a:p>
            <a:pPr algn="ctr">
              <a:defRPr/>
            </a:pPr>
            <a:r>
              <a:rPr lang="en-US" sz="2400" i="1" dirty="0">
                <a:solidFill>
                  <a:srgbClr val="FF0000"/>
                </a:solidFill>
                <a:effectLst>
                  <a:outerShdw blurRad="38100" dist="38100" dir="2700000" algn="tl">
                    <a:srgbClr val="000000"/>
                  </a:outerShdw>
                </a:effectLst>
                <a:latin typeface="Arial" charset="0"/>
              </a:rPr>
              <a:t>                 </a:t>
            </a:r>
            <a:endParaRPr lang="en-US" sz="2400" i="1" dirty="0">
              <a:effectLst>
                <a:outerShdw blurRad="38100" dist="38100" dir="2700000" algn="tl">
                  <a:srgbClr val="000000"/>
                </a:outerShdw>
              </a:effectLst>
              <a:latin typeface="Arial" charset="0"/>
            </a:endParaRPr>
          </a:p>
        </p:txBody>
      </p:sp>
      <p:sp>
        <p:nvSpPr>
          <p:cNvPr id="6" name="TextBox 5"/>
          <p:cNvSpPr txBox="1"/>
          <p:nvPr/>
        </p:nvSpPr>
        <p:spPr>
          <a:xfrm>
            <a:off x="-108520" y="2852936"/>
            <a:ext cx="4339137" cy="2739211"/>
          </a:xfrm>
          <a:prstGeom prst="rect">
            <a:avLst/>
          </a:prstGeom>
          <a:noFill/>
        </p:spPr>
        <p:txBody>
          <a:bodyPr wrap="none" rtlCol="0">
            <a:spAutoFit/>
          </a:bodyPr>
          <a:lstStyle/>
          <a:p>
            <a:pPr algn="ctr">
              <a:defRPr/>
            </a:pPr>
            <a:r>
              <a:rPr lang="en-US" sz="2800" b="1" i="1" dirty="0" err="1">
                <a:solidFill>
                  <a:srgbClr val="FF0000"/>
                </a:solidFill>
                <a:effectLst>
                  <a:outerShdw blurRad="38100" dist="38100" dir="2700000" algn="tl">
                    <a:srgbClr val="000000"/>
                  </a:outerShdw>
                </a:effectLst>
              </a:rPr>
              <a:t>Vadim</a:t>
            </a:r>
            <a:r>
              <a:rPr lang="en-US" sz="2800" b="1" i="1" dirty="0">
                <a:solidFill>
                  <a:srgbClr val="FF0000"/>
                </a:solidFill>
                <a:effectLst>
                  <a:outerShdw blurRad="38100" dist="38100" dir="2700000" algn="tl">
                    <a:srgbClr val="000000"/>
                  </a:outerShdw>
                </a:effectLst>
              </a:rPr>
              <a:t> </a:t>
            </a:r>
            <a:r>
              <a:rPr lang="en-US" sz="2800" b="1" i="1" dirty="0" err="1">
                <a:solidFill>
                  <a:srgbClr val="FF0000"/>
                </a:solidFill>
                <a:effectLst>
                  <a:outerShdw blurRad="38100" dist="38100" dir="2700000" algn="tl">
                    <a:srgbClr val="000000"/>
                  </a:outerShdw>
                </a:effectLst>
              </a:rPr>
              <a:t>Galkin</a:t>
            </a:r>
            <a:r>
              <a:rPr lang="en-US" sz="2800" b="1" i="1" dirty="0">
                <a:solidFill>
                  <a:srgbClr val="FF0000"/>
                </a:solidFill>
                <a:effectLst>
                  <a:outerShdw blurRad="38100" dist="38100" dir="2700000" algn="tl">
                    <a:srgbClr val="000000"/>
                  </a:outerShdw>
                </a:effectLst>
              </a:rPr>
              <a:t> </a:t>
            </a:r>
            <a:r>
              <a:rPr lang="en-US" sz="2400" b="1" i="1" dirty="0">
                <a:solidFill>
                  <a:srgbClr val="FF0000"/>
                </a:solidFill>
                <a:effectLst>
                  <a:outerShdw blurRad="38100" dist="38100" dir="2700000" algn="tl">
                    <a:srgbClr val="000000"/>
                  </a:outerShdw>
                </a:effectLst>
              </a:rPr>
              <a:t>, </a:t>
            </a:r>
            <a:r>
              <a:rPr lang="en-US" sz="2400" i="1" dirty="0">
                <a:solidFill>
                  <a:srgbClr val="FF0000"/>
                </a:solidFill>
                <a:effectLst>
                  <a:outerShdw blurRad="38100" dist="38100" dir="2700000" algn="tl">
                    <a:srgbClr val="000000"/>
                  </a:outerShdw>
                </a:effectLst>
              </a:rPr>
              <a:t>PhD, Dr Sc,</a:t>
            </a:r>
          </a:p>
          <a:p>
            <a:pPr algn="ctr">
              <a:defRPr/>
            </a:pPr>
            <a:r>
              <a:rPr lang="en-US" sz="2400" i="1" dirty="0">
                <a:solidFill>
                  <a:srgbClr val="FF0000"/>
                </a:solidFill>
                <a:effectLst>
                  <a:outerShdw blurRad="38100" dist="38100" dir="2700000" algn="tl">
                    <a:srgbClr val="000000"/>
                  </a:outerShdw>
                </a:effectLst>
              </a:rPr>
              <a:t>P .Geo</a:t>
            </a: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14313" y="701824"/>
            <a:ext cx="9501188" cy="1143000"/>
          </a:xfrm>
        </p:spPr>
        <p:txBody>
          <a:bodyPr/>
          <a:lstStyle/>
          <a:p>
            <a:pPr eaLnBrk="1" hangingPunct="1">
              <a:defRPr/>
            </a:pPr>
            <a:r>
              <a:rPr lang="en-US" sz="3200" dirty="0"/>
              <a:t>Straight lineaments  ( projections of planes) can be divided into different scale groups,  for instance:</a:t>
            </a:r>
          </a:p>
        </p:txBody>
      </p:sp>
      <p:sp>
        <p:nvSpPr>
          <p:cNvPr id="14339" name="Rectangle 3"/>
          <p:cNvSpPr>
            <a:spLocks noGrp="1" noChangeArrowheads="1"/>
          </p:cNvSpPr>
          <p:nvPr>
            <p:ph type="body" idx="1"/>
          </p:nvPr>
        </p:nvSpPr>
        <p:spPr>
          <a:xfrm>
            <a:off x="0" y="2245568"/>
            <a:ext cx="8686800" cy="4495800"/>
          </a:xfrm>
        </p:spPr>
        <p:txBody>
          <a:bodyPr/>
          <a:lstStyle/>
          <a:p>
            <a:pPr algn="ctr" eaLnBrk="1" hangingPunct="1"/>
            <a:endParaRPr lang="en-US" sz="4000" b="1" dirty="0">
              <a:solidFill>
                <a:srgbClr val="FF0000"/>
              </a:solidFill>
            </a:endParaRPr>
          </a:p>
          <a:p>
            <a:pPr lvl="2" eaLnBrk="1" hangingPunct="1"/>
            <a:r>
              <a:rPr lang="en-US" sz="3200" b="1" dirty="0"/>
              <a:t>Tertiary</a:t>
            </a:r>
            <a:r>
              <a:rPr lang="en-US" sz="3200" b="1" dirty="0">
                <a:solidFill>
                  <a:srgbClr val="FF0000"/>
                </a:solidFill>
              </a:rPr>
              <a:t> – </a:t>
            </a:r>
            <a:r>
              <a:rPr lang="en-US" sz="3200" b="1" i="1" dirty="0">
                <a:solidFill>
                  <a:srgbClr val="FF0000"/>
                </a:solidFill>
              </a:rPr>
              <a:t>small and shallow…</a:t>
            </a:r>
          </a:p>
          <a:p>
            <a:pPr lvl="2" eaLnBrk="1" hangingPunct="1"/>
            <a:r>
              <a:rPr lang="en-US" sz="3200" b="1" dirty="0">
                <a:solidFill>
                  <a:srgbClr val="FFFF00"/>
                </a:solidFill>
              </a:rPr>
              <a:t>Secondary - medium length and depth</a:t>
            </a:r>
            <a:endParaRPr lang="en-US" sz="3200" b="1" dirty="0">
              <a:solidFill>
                <a:srgbClr val="FF0000"/>
              </a:solidFill>
            </a:endParaRPr>
          </a:p>
          <a:p>
            <a:pPr lvl="2" eaLnBrk="1" hangingPunct="1"/>
            <a:r>
              <a:rPr lang="en-US" sz="3200" b="1" dirty="0">
                <a:solidFill>
                  <a:srgbClr val="FF0000"/>
                </a:solidFill>
              </a:rPr>
              <a:t>Main (long and deep)</a:t>
            </a:r>
            <a:endParaRPr lang="en-US" sz="3200" b="1" i="1" dirty="0">
              <a:solidFill>
                <a:srgbClr val="FF0000"/>
              </a:solidFill>
            </a:endParaRPr>
          </a:p>
          <a:p>
            <a:pPr algn="ctr" eaLnBrk="1" hangingPunct="1"/>
            <a:endParaRPr lang="en-US" dirty="0">
              <a:solidFill>
                <a:srgbClr val="FFFF00"/>
              </a:solidFill>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CA"/>
          </a:p>
        </p:txBody>
      </p:sp>
      <p:pic>
        <p:nvPicPr>
          <p:cNvPr id="5" name="Content Placeholder 4" descr="Tertiary_Lineaments_emeralds copy.jpg"/>
          <p:cNvPicPr>
            <a:picLocks noGrp="1" noChangeAspect="1"/>
          </p:cNvPicPr>
          <p:nvPr>
            <p:ph idx="1"/>
          </p:nvPr>
        </p:nvPicPr>
        <p:blipFill>
          <a:blip r:embed="rId3" cstate="print"/>
          <a:stretch>
            <a:fillRect/>
          </a:stretch>
        </p:blipFill>
        <p:spPr>
          <a:xfrm>
            <a:off x="0" y="-169034"/>
            <a:ext cx="5429981" cy="7027034"/>
          </a:xfrm>
        </p:spPr>
      </p:pic>
      <p:pic>
        <p:nvPicPr>
          <p:cNvPr id="6" name="Picture 5" descr="Tertiary_Lineaments_emeralds_piece.jpg"/>
          <p:cNvPicPr>
            <a:picLocks noChangeAspect="1"/>
          </p:cNvPicPr>
          <p:nvPr/>
        </p:nvPicPr>
        <p:blipFill>
          <a:blip r:embed="rId4" cstate="print"/>
          <a:stretch>
            <a:fillRect/>
          </a:stretch>
        </p:blipFill>
        <p:spPr>
          <a:xfrm>
            <a:off x="4572046" y="260648"/>
            <a:ext cx="4571954" cy="4472383"/>
          </a:xfrm>
          <a:prstGeom prst="rect">
            <a:avLst/>
          </a:prstGeom>
        </p:spPr>
      </p:pic>
      <p:sp>
        <p:nvSpPr>
          <p:cNvPr id="7" name="TextBox 6"/>
          <p:cNvSpPr txBox="1"/>
          <p:nvPr/>
        </p:nvSpPr>
        <p:spPr>
          <a:xfrm>
            <a:off x="5909568" y="5013176"/>
            <a:ext cx="2839239" cy="1200329"/>
          </a:xfrm>
          <a:prstGeom prst="rect">
            <a:avLst/>
          </a:prstGeom>
          <a:noFill/>
        </p:spPr>
        <p:txBody>
          <a:bodyPr wrap="none" rtlCol="0">
            <a:spAutoFit/>
          </a:bodyPr>
          <a:lstStyle/>
          <a:p>
            <a:pPr algn="ctr"/>
            <a:r>
              <a:rPr lang="en-US" b="1" dirty="0"/>
              <a:t>Tertiary Lineaments</a:t>
            </a:r>
          </a:p>
          <a:p>
            <a:pPr algn="ctr"/>
            <a:r>
              <a:rPr lang="en-US" b="1" dirty="0"/>
              <a:t>(smallest chosen for the</a:t>
            </a:r>
          </a:p>
          <a:p>
            <a:pPr algn="ctr"/>
            <a:r>
              <a:rPr lang="en-US" b="1" dirty="0"/>
              <a:t>area and  image </a:t>
            </a:r>
          </a:p>
          <a:p>
            <a:pPr algn="ctr"/>
            <a:r>
              <a:rPr lang="en-US" b="1" dirty="0"/>
              <a:t>Resolution)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Econdary_Lineaments_emeralds copy.jpg"/>
          <p:cNvPicPr>
            <a:picLocks noGrp="1" noChangeAspect="1"/>
          </p:cNvPicPr>
          <p:nvPr>
            <p:ph idx="1"/>
          </p:nvPr>
        </p:nvPicPr>
        <p:blipFill>
          <a:blip r:embed="rId3" cstate="print"/>
          <a:stretch>
            <a:fillRect/>
          </a:stretch>
        </p:blipFill>
        <p:spPr>
          <a:xfrm>
            <a:off x="0" y="0"/>
            <a:ext cx="5364088" cy="6941762"/>
          </a:xfrm>
        </p:spPr>
      </p:pic>
      <p:sp>
        <p:nvSpPr>
          <p:cNvPr id="8" name="Title 7"/>
          <p:cNvSpPr>
            <a:spLocks noGrp="1"/>
          </p:cNvSpPr>
          <p:nvPr>
            <p:ph type="title"/>
          </p:nvPr>
        </p:nvSpPr>
        <p:spPr/>
        <p:txBody>
          <a:bodyPr/>
          <a:lstStyle/>
          <a:p>
            <a:endParaRPr lang="en-US"/>
          </a:p>
        </p:txBody>
      </p:sp>
      <p:pic>
        <p:nvPicPr>
          <p:cNvPr id="10" name="Picture 9" descr="SEcondary_Lineaments_emeralds piece.jpg"/>
          <p:cNvPicPr>
            <a:picLocks noChangeAspect="1"/>
          </p:cNvPicPr>
          <p:nvPr/>
        </p:nvPicPr>
        <p:blipFill>
          <a:blip r:embed="rId4" cstate="print"/>
          <a:stretch>
            <a:fillRect/>
          </a:stretch>
        </p:blipFill>
        <p:spPr>
          <a:xfrm>
            <a:off x="4894617" y="548680"/>
            <a:ext cx="4249383" cy="3528392"/>
          </a:xfrm>
          <a:prstGeom prst="rect">
            <a:avLst/>
          </a:prstGeom>
        </p:spPr>
      </p:pic>
      <p:sp>
        <p:nvSpPr>
          <p:cNvPr id="11" name="TextBox 10"/>
          <p:cNvSpPr txBox="1"/>
          <p:nvPr/>
        </p:nvSpPr>
        <p:spPr>
          <a:xfrm>
            <a:off x="5940152" y="4581128"/>
            <a:ext cx="2710999" cy="1200329"/>
          </a:xfrm>
          <a:prstGeom prst="rect">
            <a:avLst/>
          </a:prstGeom>
          <a:noFill/>
        </p:spPr>
        <p:txBody>
          <a:bodyPr wrap="none" rtlCol="0">
            <a:spAutoFit/>
          </a:bodyPr>
          <a:lstStyle/>
          <a:p>
            <a:pPr algn="ctr"/>
            <a:r>
              <a:rPr lang="en-US" b="1" dirty="0">
                <a:effectLst>
                  <a:outerShdw blurRad="38100" dist="38100" dir="2700000" algn="tl">
                    <a:srgbClr val="000000">
                      <a:alpha val="43137"/>
                    </a:srgbClr>
                  </a:outerShdw>
                </a:effectLst>
              </a:rPr>
              <a:t>Secondary Lineaments</a:t>
            </a:r>
          </a:p>
          <a:p>
            <a:pPr algn="ctr"/>
            <a:r>
              <a:rPr lang="en-US" b="1" dirty="0">
                <a:effectLst>
                  <a:outerShdw blurRad="38100" dist="38100" dir="2700000" algn="tl">
                    <a:srgbClr val="000000">
                      <a:alpha val="43137"/>
                    </a:srgbClr>
                  </a:outerShdw>
                </a:effectLst>
              </a:rPr>
              <a:t>(most often 3-5 times </a:t>
            </a:r>
          </a:p>
          <a:p>
            <a:pPr algn="ctr"/>
            <a:r>
              <a:rPr lang="en-US" b="1" dirty="0">
                <a:effectLst>
                  <a:outerShdw blurRad="38100" dist="38100" dir="2700000" algn="tl">
                    <a:srgbClr val="000000">
                      <a:alpha val="43137"/>
                    </a:srgbClr>
                  </a:outerShdw>
                </a:effectLst>
              </a:rPr>
              <a:t>Longer than Tertiary </a:t>
            </a:r>
          </a:p>
          <a:p>
            <a:pPr algn="ctr"/>
            <a:r>
              <a:rPr lang="en-US" b="1" dirty="0">
                <a:effectLst>
                  <a:outerShdw blurRad="38100" dist="38100" dir="2700000" algn="tl">
                    <a:srgbClr val="000000">
                      <a:alpha val="43137"/>
                    </a:srgbClr>
                  </a:outerShdw>
                </a:effectLst>
              </a:rPr>
              <a:t>Lineaments)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ain_Lineaments_emeralds copy.jpg"/>
          <p:cNvPicPr>
            <a:picLocks noGrp="1" noChangeAspect="1"/>
          </p:cNvPicPr>
          <p:nvPr>
            <p:ph idx="1"/>
          </p:nvPr>
        </p:nvPicPr>
        <p:blipFill>
          <a:blip r:embed="rId3" cstate="print"/>
          <a:stretch>
            <a:fillRect/>
          </a:stretch>
        </p:blipFill>
        <p:spPr>
          <a:xfrm>
            <a:off x="0" y="0"/>
            <a:ext cx="5364088" cy="6941761"/>
          </a:xfrm>
        </p:spPr>
      </p:pic>
      <p:pic>
        <p:nvPicPr>
          <p:cNvPr id="7" name="Picture 6" descr="Main_Lineaments_emeralds_piece.jpg"/>
          <p:cNvPicPr>
            <a:picLocks noChangeAspect="1"/>
          </p:cNvPicPr>
          <p:nvPr/>
        </p:nvPicPr>
        <p:blipFill>
          <a:blip r:embed="rId4" cstate="print"/>
          <a:stretch>
            <a:fillRect/>
          </a:stretch>
        </p:blipFill>
        <p:spPr>
          <a:xfrm>
            <a:off x="4716016" y="0"/>
            <a:ext cx="4427984" cy="4600214"/>
          </a:xfrm>
          <a:prstGeom prst="rect">
            <a:avLst/>
          </a:prstGeom>
        </p:spPr>
      </p:pic>
      <p:sp>
        <p:nvSpPr>
          <p:cNvPr id="8" name="TextBox 7"/>
          <p:cNvSpPr txBox="1"/>
          <p:nvPr/>
        </p:nvSpPr>
        <p:spPr>
          <a:xfrm>
            <a:off x="5508104" y="4941168"/>
            <a:ext cx="3283784" cy="1200329"/>
          </a:xfrm>
          <a:prstGeom prst="rect">
            <a:avLst/>
          </a:prstGeom>
          <a:noFill/>
        </p:spPr>
        <p:txBody>
          <a:bodyPr wrap="none" rtlCol="0">
            <a:spAutoFit/>
          </a:bodyPr>
          <a:lstStyle/>
          <a:p>
            <a:pPr algn="ctr"/>
            <a:r>
              <a:rPr lang="en-US" b="1" dirty="0">
                <a:effectLst>
                  <a:outerShdw blurRad="38100" dist="38100" dir="2700000" algn="tl">
                    <a:srgbClr val="000000">
                      <a:alpha val="43137"/>
                    </a:srgbClr>
                  </a:outerShdw>
                </a:effectLst>
              </a:rPr>
              <a:t>Main Lineaments – longest </a:t>
            </a:r>
          </a:p>
          <a:p>
            <a:pPr algn="ctr"/>
            <a:r>
              <a:rPr lang="en-US" b="1" dirty="0">
                <a:effectLst>
                  <a:outerShdw blurRad="38100" dist="38100" dir="2700000" algn="tl">
                    <a:srgbClr val="000000">
                      <a:alpha val="43137"/>
                    </a:srgbClr>
                  </a:outerShdw>
                </a:effectLst>
              </a:rPr>
              <a:t>for the area under the study.</a:t>
            </a:r>
          </a:p>
          <a:p>
            <a:pPr algn="ctr"/>
            <a:r>
              <a:rPr lang="en-US" b="1" dirty="0">
                <a:effectLst>
                  <a:outerShdw blurRad="38100" dist="38100" dir="2700000" algn="tl">
                    <a:srgbClr val="000000">
                      <a:alpha val="43137"/>
                    </a:srgbClr>
                  </a:outerShdw>
                </a:effectLst>
              </a:rPr>
              <a:t>Usually cross  more then</a:t>
            </a:r>
          </a:p>
          <a:p>
            <a:pPr algn="ctr"/>
            <a:r>
              <a:rPr lang="en-US" b="1" dirty="0">
                <a:effectLst>
                  <a:outerShdw blurRad="38100" dist="38100" dir="2700000" algn="tl">
                    <a:srgbClr val="000000">
                      <a:alpha val="43137"/>
                    </a:srgbClr>
                  </a:outerShdw>
                </a:effectLst>
              </a:rPr>
              <a:t>1/3 -1/2 area dimensions.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Circular_Lineaments_emeralds copy.jpg"/>
          <p:cNvPicPr>
            <a:picLocks noGrp="1" noChangeAspect="1"/>
          </p:cNvPicPr>
          <p:nvPr>
            <p:ph idx="1"/>
          </p:nvPr>
        </p:nvPicPr>
        <p:blipFill>
          <a:blip r:embed="rId3" cstate="print"/>
          <a:stretch>
            <a:fillRect/>
          </a:stretch>
        </p:blipFill>
        <p:spPr>
          <a:xfrm>
            <a:off x="0" y="0"/>
            <a:ext cx="5436096" cy="7034948"/>
          </a:xfrm>
        </p:spPr>
      </p:pic>
      <p:pic>
        <p:nvPicPr>
          <p:cNvPr id="7" name="Picture 6" descr="Circular_Lineaments_emeralds_piece.jpg"/>
          <p:cNvPicPr>
            <a:picLocks noChangeAspect="1"/>
          </p:cNvPicPr>
          <p:nvPr/>
        </p:nvPicPr>
        <p:blipFill>
          <a:blip r:embed="rId4" cstate="print"/>
          <a:stretch>
            <a:fillRect/>
          </a:stretch>
        </p:blipFill>
        <p:spPr>
          <a:xfrm>
            <a:off x="3571546" y="0"/>
            <a:ext cx="5572454" cy="4581128"/>
          </a:xfrm>
          <a:prstGeom prst="rect">
            <a:avLst/>
          </a:prstGeom>
        </p:spPr>
      </p:pic>
      <p:sp>
        <p:nvSpPr>
          <p:cNvPr id="8" name="TextBox 7"/>
          <p:cNvSpPr txBox="1"/>
          <p:nvPr/>
        </p:nvSpPr>
        <p:spPr>
          <a:xfrm>
            <a:off x="6372200" y="5157192"/>
            <a:ext cx="2646878" cy="1200329"/>
          </a:xfrm>
          <a:prstGeom prst="rect">
            <a:avLst/>
          </a:prstGeom>
          <a:noFill/>
        </p:spPr>
        <p:txBody>
          <a:bodyPr wrap="none" rtlCol="0">
            <a:spAutoFit/>
          </a:bodyPr>
          <a:lstStyle/>
          <a:p>
            <a:pPr algn="ctr"/>
            <a:r>
              <a:rPr lang="en-US" b="1" dirty="0">
                <a:effectLst>
                  <a:outerShdw blurRad="38100" dist="38100" dir="2700000" algn="tl">
                    <a:srgbClr val="000000">
                      <a:alpha val="43137"/>
                    </a:srgbClr>
                  </a:outerShdw>
                </a:effectLst>
              </a:rPr>
              <a:t>Circular Lineaments.</a:t>
            </a:r>
          </a:p>
          <a:p>
            <a:pPr algn="ctr"/>
            <a:r>
              <a:rPr lang="en-US" b="1" dirty="0">
                <a:effectLst>
                  <a:outerShdw blurRad="38100" dist="38100" dir="2700000" algn="tl">
                    <a:srgbClr val="000000">
                      <a:alpha val="43137"/>
                    </a:srgbClr>
                  </a:outerShdw>
                </a:effectLst>
              </a:rPr>
              <a:t>In some cases may be</a:t>
            </a:r>
          </a:p>
          <a:p>
            <a:pPr algn="ctr"/>
            <a:r>
              <a:rPr lang="en-US" b="1" dirty="0">
                <a:effectLst>
                  <a:outerShdw blurRad="38100" dist="38100" dir="2700000" algn="tl">
                    <a:srgbClr val="000000">
                      <a:alpha val="43137"/>
                    </a:srgbClr>
                  </a:outerShdw>
                </a:effectLst>
              </a:rPr>
              <a:t>divided into  two-three</a:t>
            </a:r>
          </a:p>
          <a:p>
            <a:pPr algn="ctr"/>
            <a:r>
              <a:rPr lang="en-US" b="1" dirty="0">
                <a:effectLst>
                  <a:outerShdw blurRad="38100" dist="38100" dir="2700000" algn="tl">
                    <a:srgbClr val="000000">
                      <a:alpha val="43137"/>
                    </a:srgbClr>
                  </a:outerShdw>
                </a:effectLst>
              </a:rPr>
              <a:t>scale groups.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Circular_1_3.jpg"/>
          <p:cNvPicPr>
            <a:picLocks noGrp="1" noChangeAspect="1"/>
          </p:cNvPicPr>
          <p:nvPr>
            <p:ph idx="1"/>
          </p:nvPr>
        </p:nvPicPr>
        <p:blipFill>
          <a:blip r:embed="rId3" cstate="print"/>
          <a:stretch>
            <a:fillRect/>
          </a:stretch>
        </p:blipFill>
        <p:spPr>
          <a:xfrm>
            <a:off x="-36512" y="-1323528"/>
            <a:ext cx="9180512" cy="9355797"/>
          </a:xfrm>
        </p:spPr>
      </p:pic>
      <p:sp>
        <p:nvSpPr>
          <p:cNvPr id="5" name="TextBox 4"/>
          <p:cNvSpPr txBox="1"/>
          <p:nvPr/>
        </p:nvSpPr>
        <p:spPr>
          <a:xfrm>
            <a:off x="0" y="0"/>
            <a:ext cx="2646878" cy="1200329"/>
          </a:xfrm>
          <a:prstGeom prst="rect">
            <a:avLst/>
          </a:prstGeom>
          <a:noFill/>
        </p:spPr>
        <p:txBody>
          <a:bodyPr wrap="none" rtlCol="0">
            <a:spAutoFit/>
          </a:bodyPr>
          <a:lstStyle/>
          <a:p>
            <a:pPr algn="ctr"/>
            <a:r>
              <a:rPr lang="en-US" b="1" dirty="0">
                <a:solidFill>
                  <a:schemeClr val="bg1"/>
                </a:solidFill>
                <a:effectLst>
                  <a:outerShdw blurRad="38100" dist="38100" dir="2700000" algn="tl">
                    <a:srgbClr val="000000">
                      <a:alpha val="43137"/>
                    </a:srgbClr>
                  </a:outerShdw>
                </a:effectLst>
              </a:rPr>
              <a:t>Circular Lineaments.</a:t>
            </a:r>
          </a:p>
          <a:p>
            <a:pPr algn="ctr"/>
            <a:r>
              <a:rPr lang="en-US" b="1" dirty="0">
                <a:solidFill>
                  <a:schemeClr val="bg1"/>
                </a:solidFill>
                <a:effectLst>
                  <a:outerShdw blurRad="38100" dist="38100" dir="2700000" algn="tl">
                    <a:srgbClr val="000000">
                      <a:alpha val="43137"/>
                    </a:srgbClr>
                  </a:outerShdw>
                </a:effectLst>
              </a:rPr>
              <a:t>In some cases may be</a:t>
            </a:r>
          </a:p>
          <a:p>
            <a:pPr algn="ctr"/>
            <a:r>
              <a:rPr lang="en-US" b="1" dirty="0">
                <a:solidFill>
                  <a:schemeClr val="bg1"/>
                </a:solidFill>
                <a:effectLst>
                  <a:outerShdw blurRad="38100" dist="38100" dir="2700000" algn="tl">
                    <a:srgbClr val="000000">
                      <a:alpha val="43137"/>
                    </a:srgbClr>
                  </a:outerShdw>
                </a:effectLst>
              </a:rPr>
              <a:t>divided into  two-three</a:t>
            </a:r>
          </a:p>
          <a:p>
            <a:pPr algn="ctr"/>
            <a:r>
              <a:rPr lang="en-US" b="1" dirty="0">
                <a:solidFill>
                  <a:schemeClr val="bg1"/>
                </a:solidFill>
                <a:effectLst>
                  <a:outerShdw blurRad="38100" dist="38100" dir="2700000" algn="tl">
                    <a:srgbClr val="000000">
                      <a:alpha val="43137"/>
                    </a:srgbClr>
                  </a:outerShdw>
                </a:effectLst>
              </a:rPr>
              <a:t>scale groups.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lstStyle/>
          <a:p>
            <a:r>
              <a:rPr lang="en-US" dirty="0"/>
              <a:t>Processing of the lineaments:</a:t>
            </a:r>
            <a:br>
              <a:rPr lang="en-US" dirty="0"/>
            </a:br>
            <a:br>
              <a:rPr lang="en-US" dirty="0"/>
            </a:br>
            <a:endParaRPr lang="en-US" dirty="0"/>
          </a:p>
        </p:txBody>
      </p:sp>
      <p:sp>
        <p:nvSpPr>
          <p:cNvPr id="5" name="TextBox 4"/>
          <p:cNvSpPr txBox="1"/>
          <p:nvPr/>
        </p:nvSpPr>
        <p:spPr>
          <a:xfrm>
            <a:off x="755576" y="1700808"/>
            <a:ext cx="8376011" cy="4401205"/>
          </a:xfrm>
          <a:prstGeom prst="rect">
            <a:avLst/>
          </a:prstGeom>
          <a:noFill/>
        </p:spPr>
        <p:txBody>
          <a:bodyPr wrap="none" rtlCol="0">
            <a:spAutoFit/>
          </a:bodyPr>
          <a:lstStyle/>
          <a:p>
            <a:pPr>
              <a:buFont typeface="Arial" pitchFamily="34" charset="0"/>
              <a:buChar char="•"/>
            </a:pPr>
            <a:r>
              <a:rPr lang="en-US" sz="2000" b="1" dirty="0"/>
              <a:t> Calculate the number of different lineaments </a:t>
            </a:r>
          </a:p>
          <a:p>
            <a:r>
              <a:rPr lang="en-US" sz="2000" b="1" dirty="0"/>
              <a:t>in the windows of chosen size</a:t>
            </a:r>
          </a:p>
          <a:p>
            <a:endParaRPr lang="en-US" sz="2000" b="1" dirty="0"/>
          </a:p>
          <a:p>
            <a:pPr>
              <a:buFont typeface="Arial" pitchFamily="34" charset="0"/>
              <a:buChar char="•"/>
            </a:pPr>
            <a:r>
              <a:rPr lang="en-US" sz="2000" b="1" dirty="0"/>
              <a:t> Produce the maps of lineament densities (separately for</a:t>
            </a:r>
          </a:p>
          <a:p>
            <a:r>
              <a:rPr lang="en-US" sz="2000" b="1" dirty="0"/>
              <a:t>different scale groups, and combined)</a:t>
            </a:r>
          </a:p>
          <a:p>
            <a:endParaRPr lang="en-US" sz="2000" b="1" dirty="0"/>
          </a:p>
          <a:p>
            <a:pPr>
              <a:buFont typeface="Arial" pitchFamily="34" charset="0"/>
              <a:buChar char="•"/>
            </a:pPr>
            <a:r>
              <a:rPr lang="en-US" sz="2000" b="1" dirty="0"/>
              <a:t> Calculate the number of  INTERSECTIONS of different lineaments </a:t>
            </a:r>
          </a:p>
          <a:p>
            <a:r>
              <a:rPr lang="en-US" sz="2000" b="1" dirty="0"/>
              <a:t>in the windows of chosen size</a:t>
            </a:r>
          </a:p>
          <a:p>
            <a:endParaRPr lang="en-US" sz="2000" b="1" dirty="0"/>
          </a:p>
          <a:p>
            <a:pPr>
              <a:buFont typeface="Arial" pitchFamily="34" charset="0"/>
              <a:buChar char="•"/>
            </a:pPr>
            <a:r>
              <a:rPr lang="en-US" sz="2000" b="1" dirty="0"/>
              <a:t> Produce the maps of lineament intersection </a:t>
            </a:r>
          </a:p>
          <a:p>
            <a:r>
              <a:rPr lang="en-US" sz="2000" b="1" dirty="0"/>
              <a:t>densities (separately for different scale groups, and combined)</a:t>
            </a:r>
          </a:p>
          <a:p>
            <a:endParaRPr lang="en-US" sz="2000" b="1" dirty="0"/>
          </a:p>
          <a:p>
            <a:pPr>
              <a:buFont typeface="Arial" pitchFamily="34" charset="0"/>
              <a:buChar char="•"/>
            </a:pPr>
            <a:endParaRPr lang="en-US" sz="2000" b="1" dirty="0"/>
          </a:p>
          <a:p>
            <a:endParaRPr lang="en-US" sz="20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Intersection.jpg"/>
          <p:cNvPicPr>
            <a:picLocks noGrp="1" noChangeAspect="1"/>
          </p:cNvPicPr>
          <p:nvPr>
            <p:ph idx="1"/>
          </p:nvPr>
        </p:nvPicPr>
        <p:blipFill>
          <a:blip r:embed="rId3" cstate="print"/>
          <a:stretch>
            <a:fillRect/>
          </a:stretch>
        </p:blipFill>
        <p:spPr>
          <a:xfrm>
            <a:off x="0" y="-315416"/>
            <a:ext cx="5968242" cy="7173416"/>
          </a:xfrm>
        </p:spPr>
      </p:pic>
      <p:pic>
        <p:nvPicPr>
          <p:cNvPr id="8" name="Picture 7" descr="Intersections piece copy.jpg"/>
          <p:cNvPicPr>
            <a:picLocks noChangeAspect="1"/>
          </p:cNvPicPr>
          <p:nvPr/>
        </p:nvPicPr>
        <p:blipFill>
          <a:blip r:embed="rId4" cstate="print"/>
          <a:stretch>
            <a:fillRect/>
          </a:stretch>
        </p:blipFill>
        <p:spPr>
          <a:xfrm>
            <a:off x="5580112" y="1340768"/>
            <a:ext cx="3870430" cy="28803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endParaRPr lang="en-CA"/>
          </a:p>
        </p:txBody>
      </p:sp>
      <p:pic>
        <p:nvPicPr>
          <p:cNvPr id="10243" name="Picture 2"/>
          <p:cNvPicPr>
            <a:picLocks noGrp="1" noChangeAspect="1" noChangeArrowheads="1"/>
          </p:cNvPicPr>
          <p:nvPr>
            <p:ph idx="1"/>
          </p:nvPr>
        </p:nvPicPr>
        <p:blipFill>
          <a:blip r:embed="rId3" cstate="print"/>
          <a:srcRect/>
          <a:stretch>
            <a:fillRect/>
          </a:stretch>
        </p:blipFill>
        <p:spPr>
          <a:xfrm>
            <a:off x="-1" y="-603448"/>
            <a:ext cx="10666573" cy="7461448"/>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13"/>
            <a:ext cx="5786438" cy="3286126"/>
          </a:xfrm>
        </p:spPr>
        <p:txBody>
          <a:bodyPr/>
          <a:lstStyle/>
          <a:p>
            <a:pPr algn="l">
              <a:defRPr/>
            </a:pPr>
            <a:r>
              <a:rPr lang="en-CA" sz="3200" dirty="0">
                <a:solidFill>
                  <a:srgbClr val="FFFF00"/>
                </a:solidFill>
              </a:rPr>
              <a:t>Lineaments are </a:t>
            </a:r>
            <a:br>
              <a:rPr lang="en-CA" sz="3200" dirty="0">
                <a:solidFill>
                  <a:srgbClr val="FFFF00"/>
                </a:solidFill>
              </a:rPr>
            </a:br>
            <a:r>
              <a:rPr lang="en-CA" sz="3200" dirty="0">
                <a:solidFill>
                  <a:srgbClr val="FFFF00"/>
                </a:solidFill>
              </a:rPr>
              <a:t>processed </a:t>
            </a:r>
            <a:br>
              <a:rPr lang="en-CA" sz="3200" dirty="0">
                <a:solidFill>
                  <a:srgbClr val="FFFF00"/>
                </a:solidFill>
              </a:rPr>
            </a:br>
            <a:r>
              <a:rPr lang="en-CA" sz="2800" i="1" dirty="0">
                <a:solidFill>
                  <a:schemeClr val="tx1"/>
                </a:solidFill>
              </a:rPr>
              <a:t>(rose diagrams, fractal </a:t>
            </a:r>
            <a:br>
              <a:rPr lang="en-CA" sz="2800" i="1" dirty="0">
                <a:solidFill>
                  <a:schemeClr val="tx1"/>
                </a:solidFill>
              </a:rPr>
            </a:br>
            <a:r>
              <a:rPr lang="en-CA" sz="2800" i="1" dirty="0">
                <a:solidFill>
                  <a:schemeClr val="tx1"/>
                </a:solidFill>
              </a:rPr>
              <a:t>dimensions, </a:t>
            </a:r>
            <a:br>
              <a:rPr lang="en-CA" sz="2800" i="1" dirty="0">
                <a:solidFill>
                  <a:schemeClr val="tx1"/>
                </a:solidFill>
              </a:rPr>
            </a:br>
            <a:r>
              <a:rPr lang="en-CA" sz="2800" i="1" dirty="0">
                <a:solidFill>
                  <a:schemeClr val="tx1"/>
                </a:solidFill>
              </a:rPr>
              <a:t>partial </a:t>
            </a:r>
            <a:br>
              <a:rPr lang="en-CA" sz="2800" i="1" dirty="0">
                <a:solidFill>
                  <a:schemeClr val="tx1"/>
                </a:solidFill>
              </a:rPr>
            </a:br>
            <a:r>
              <a:rPr lang="en-CA" sz="2800" i="1" dirty="0">
                <a:solidFill>
                  <a:schemeClr val="tx1"/>
                </a:solidFill>
              </a:rPr>
              <a:t>densities  etc)</a:t>
            </a:r>
          </a:p>
        </p:txBody>
      </p:sp>
      <p:pic>
        <p:nvPicPr>
          <p:cNvPr id="55300" name="Picture 4"/>
          <p:cNvPicPr>
            <a:picLocks noChangeAspect="1" noChangeArrowheads="1"/>
          </p:cNvPicPr>
          <p:nvPr/>
        </p:nvPicPr>
        <p:blipFill>
          <a:blip r:embed="rId3" cstate="print"/>
          <a:srcRect/>
          <a:stretch>
            <a:fillRect/>
          </a:stretch>
        </p:blipFill>
        <p:spPr bwMode="auto">
          <a:xfrm>
            <a:off x="2433638" y="2012950"/>
            <a:ext cx="6710362" cy="484505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19460" name="Content Placeholder 4" descr="Fract.jpg"/>
          <p:cNvPicPr>
            <a:picLocks noGrp="1" noChangeAspect="1"/>
          </p:cNvPicPr>
          <p:nvPr>
            <p:ph sz="half" idx="1"/>
          </p:nvPr>
        </p:nvPicPr>
        <p:blipFill>
          <a:blip r:embed="rId4" cstate="print"/>
          <a:srcRect/>
          <a:stretch>
            <a:fillRect/>
          </a:stretch>
        </p:blipFill>
        <p:spPr>
          <a:xfrm>
            <a:off x="4500563" y="0"/>
            <a:ext cx="4643437" cy="3000375"/>
          </a:xfrm>
        </p:spPr>
      </p:pic>
      <p:pic>
        <p:nvPicPr>
          <p:cNvPr id="19461" name="Picture 2" descr="Various Cont Maps"/>
          <p:cNvPicPr>
            <a:picLocks noChangeAspect="1" noChangeArrowheads="1"/>
          </p:cNvPicPr>
          <p:nvPr/>
        </p:nvPicPr>
        <p:blipFill>
          <a:blip r:embed="rId5" cstate="print"/>
          <a:srcRect/>
          <a:stretch>
            <a:fillRect/>
          </a:stretch>
        </p:blipFill>
        <p:spPr bwMode="auto">
          <a:xfrm>
            <a:off x="5500688" y="4035425"/>
            <a:ext cx="3519487" cy="2608263"/>
          </a:xfrm>
          <a:prstGeom prst="rect">
            <a:avLst/>
          </a:prstGeom>
          <a:noFill/>
          <a:ln w="9525">
            <a:noFill/>
            <a:miter lim="800000"/>
            <a:headEnd/>
            <a:tailEnd/>
          </a:ln>
        </p:spPr>
      </p:pic>
      <p:pic>
        <p:nvPicPr>
          <p:cNvPr id="19462" name="Content Placeholder 6" descr="Nevada_lin_1000.tif"/>
          <p:cNvPicPr>
            <a:picLocks noGrp="1" noChangeAspect="1"/>
          </p:cNvPicPr>
          <p:nvPr>
            <p:ph sz="half" idx="2"/>
          </p:nvPr>
        </p:nvPicPr>
        <p:blipFill>
          <a:blip r:embed="rId6" cstate="print"/>
          <a:srcRect/>
          <a:stretch>
            <a:fillRect/>
          </a:stretch>
        </p:blipFill>
        <p:spPr>
          <a:xfrm>
            <a:off x="139700" y="4143375"/>
            <a:ext cx="4860925" cy="2571750"/>
          </a:xfr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8813"/>
            <a:ext cx="9786938" cy="1143000"/>
          </a:xfrm>
        </p:spPr>
        <p:txBody>
          <a:bodyPr/>
          <a:lstStyle/>
          <a:p>
            <a:pPr algn="l" eaLnBrk="1" hangingPunct="1">
              <a:defRPr/>
            </a:pPr>
            <a:r>
              <a:rPr lang="en-CA" sz="2800" b="1" dirty="0">
                <a:solidFill>
                  <a:srgbClr val="FFFF00"/>
                </a:solidFill>
              </a:rPr>
              <a:t>The technique includes 4 independent methods                                                  (modules)</a:t>
            </a:r>
            <a:br>
              <a:rPr lang="en-CA" sz="3200" dirty="0"/>
            </a:br>
            <a:br>
              <a:rPr lang="en-CA" sz="3200" dirty="0"/>
            </a:br>
            <a:r>
              <a:rPr lang="en-CA" sz="2000" b="1" dirty="0">
                <a:effectLst>
                  <a:outerShdw blurRad="38100" dist="38100" dir="2700000" algn="tl">
                    <a:srgbClr val="000000">
                      <a:alpha val="43137"/>
                    </a:srgbClr>
                  </a:outerShdw>
                </a:effectLst>
              </a:rPr>
              <a:t>Each individual method can be used </a:t>
            </a: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for targeting, yet a combination of </a:t>
            </a: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more than one is more reliable.</a:t>
            </a:r>
            <a:br>
              <a:rPr lang="en-CA" sz="2000" b="1" dirty="0">
                <a:effectLst>
                  <a:outerShdw blurRad="38100" dist="38100" dir="2700000" algn="tl">
                    <a:srgbClr val="000000">
                      <a:alpha val="43137"/>
                    </a:srgbClr>
                  </a:outerShdw>
                </a:effectLst>
              </a:rPr>
            </a:br>
            <a:br>
              <a:rPr lang="en-CA" sz="2000" b="1" dirty="0">
                <a:effectLst>
                  <a:outerShdw blurRad="38100" dist="38100" dir="2700000" algn="tl">
                    <a:srgbClr val="000000">
                      <a:alpha val="43137"/>
                    </a:srgbClr>
                  </a:outerShdw>
                </a:effectLst>
              </a:rPr>
            </a:br>
            <a:br>
              <a:rPr lang="en-CA" sz="2000" b="1" dirty="0">
                <a:effectLst>
                  <a:outerShdw blurRad="38100" dist="38100" dir="2700000" algn="tl">
                    <a:srgbClr val="000000">
                      <a:alpha val="43137"/>
                    </a:srgbClr>
                  </a:outerShdw>
                </a:effectLst>
              </a:rPr>
            </a:b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Best result – fewer targets with</a:t>
            </a: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highest probability – is secured by </a:t>
            </a: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implementation and synthesis of</a:t>
            </a:r>
            <a:br>
              <a:rPr lang="en-CA" sz="2000" b="1" dirty="0">
                <a:effectLst>
                  <a:outerShdw blurRad="38100" dist="38100" dir="2700000" algn="tl">
                    <a:srgbClr val="000000">
                      <a:alpha val="43137"/>
                    </a:srgbClr>
                  </a:outerShdw>
                </a:effectLst>
              </a:rPr>
            </a:br>
            <a:r>
              <a:rPr lang="en-CA" sz="2000" b="1" dirty="0">
                <a:effectLst>
                  <a:outerShdw blurRad="38100" dist="38100" dir="2700000" algn="tl">
                    <a:srgbClr val="000000">
                      <a:alpha val="43137"/>
                    </a:srgbClr>
                  </a:outerShdw>
                </a:effectLst>
              </a:rPr>
              <a:t>all 4 methods together</a:t>
            </a:r>
          </a:p>
        </p:txBody>
      </p:sp>
      <p:pic>
        <p:nvPicPr>
          <p:cNvPr id="5123" name="Content Placeholder 3" descr="4 Methods copy.jpg"/>
          <p:cNvPicPr>
            <a:picLocks noGrp="1" noChangeAspect="1"/>
          </p:cNvPicPr>
          <p:nvPr>
            <p:ph idx="1"/>
          </p:nvPr>
        </p:nvPicPr>
        <p:blipFill>
          <a:blip r:embed="rId2" cstate="print"/>
          <a:srcRect/>
          <a:stretch>
            <a:fillRect/>
          </a:stretch>
        </p:blipFill>
        <p:spPr>
          <a:xfrm>
            <a:off x="4208463" y="1071563"/>
            <a:ext cx="4721225" cy="4357687"/>
          </a:xfrm>
        </p:spPr>
      </p:pic>
      <p:sp>
        <p:nvSpPr>
          <p:cNvPr id="4" name="Rectangle 3"/>
          <p:cNvSpPr/>
          <p:nvPr/>
        </p:nvSpPr>
        <p:spPr>
          <a:xfrm>
            <a:off x="3923928" y="908720"/>
            <a:ext cx="5220072" cy="2448272"/>
          </a:xfrm>
          <a:prstGeom prst="rect">
            <a:avLst/>
          </a:prstGeom>
          <a:noFill/>
          <a:ln w="539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10689" y="5373216"/>
            <a:ext cx="2941831" cy="830997"/>
          </a:xfrm>
          <a:prstGeom prst="rect">
            <a:avLst/>
          </a:prstGeom>
          <a:noFill/>
        </p:spPr>
        <p:txBody>
          <a:bodyPr wrap="none" rtlCol="0">
            <a:spAutoFit/>
          </a:bodyPr>
          <a:lstStyle/>
          <a:p>
            <a:pPr>
              <a:defRPr/>
            </a:pPr>
            <a:r>
              <a:rPr lang="en-US" sz="1600" i="1" dirty="0">
                <a:effectLst>
                  <a:outerShdw blurRad="38100" dist="38100" dir="2700000" algn="tl">
                    <a:srgbClr val="000000"/>
                  </a:outerShdw>
                </a:effectLst>
              </a:rPr>
              <a:t>Ricardo </a:t>
            </a:r>
            <a:r>
              <a:rPr lang="en-US" sz="1600" i="1" dirty="0" err="1">
                <a:effectLst>
                  <a:outerShdw blurRad="38100" dist="38100" dir="2700000" algn="tl">
                    <a:srgbClr val="000000"/>
                  </a:outerShdw>
                </a:effectLst>
              </a:rPr>
              <a:t>Valls</a:t>
            </a:r>
            <a:r>
              <a:rPr lang="en-US" sz="1600" i="1" dirty="0">
                <a:effectLst>
                  <a:outerShdw blurRad="38100" dist="38100" dir="2700000" algn="tl">
                    <a:srgbClr val="000000"/>
                  </a:outerShdw>
                </a:effectLst>
              </a:rPr>
              <a:t>, </a:t>
            </a:r>
            <a:r>
              <a:rPr lang="en-US" sz="1600" i="1" dirty="0" err="1">
                <a:effectLst>
                  <a:outerShdw blurRad="38100" dist="38100" dir="2700000" algn="tl">
                    <a:srgbClr val="000000"/>
                  </a:outerShdw>
                </a:effectLst>
              </a:rPr>
              <a:t>P.Geo</a:t>
            </a:r>
            <a:endParaRPr lang="en-US" sz="1600" i="1" dirty="0">
              <a:effectLst>
                <a:outerShdw blurRad="38100" dist="38100" dir="2700000" algn="tl">
                  <a:srgbClr val="000000"/>
                </a:outerShdw>
              </a:effectLst>
            </a:endParaRPr>
          </a:p>
          <a:p>
            <a:pPr>
              <a:defRPr/>
            </a:pPr>
            <a:r>
              <a:rPr lang="en-US" sz="1600" i="1" dirty="0">
                <a:effectLst>
                  <a:outerShdw blurRad="38100" dist="38100" dir="2700000" algn="tl">
                    <a:srgbClr val="000000"/>
                  </a:outerShdw>
                </a:effectLst>
              </a:rPr>
              <a:t>(Range Correlation Coefficient</a:t>
            </a:r>
          </a:p>
          <a:p>
            <a:pPr>
              <a:defRPr/>
            </a:pPr>
            <a:r>
              <a:rPr lang="en-US" sz="1600" i="1" dirty="0">
                <a:effectLst>
                  <a:outerShdw blurRad="38100" dist="38100" dir="2700000" algn="tl">
                    <a:srgbClr val="000000"/>
                  </a:outerShdw>
                </a:effectLst>
              </a:rPr>
              <a:t>Addition)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endParaRPr lang="en-CA"/>
          </a:p>
        </p:txBody>
      </p:sp>
      <p:pic>
        <p:nvPicPr>
          <p:cNvPr id="11267" name="Picture 2"/>
          <p:cNvPicPr>
            <a:picLocks noGrp="1" noChangeAspect="1" noChangeArrowheads="1"/>
          </p:cNvPicPr>
          <p:nvPr>
            <p:ph idx="1"/>
          </p:nvPr>
        </p:nvPicPr>
        <p:blipFill>
          <a:blip r:embed="rId3" cstate="print"/>
          <a:srcRect/>
          <a:stretch>
            <a:fillRect/>
          </a:stretch>
        </p:blipFill>
        <p:spPr>
          <a:xfrm>
            <a:off x="539551" y="-531440"/>
            <a:ext cx="8153355" cy="7389440"/>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6" name="Content Placeholder 5" descr="Main_Lineaments_emeralds copy.jpg"/>
          <p:cNvPicPr>
            <a:picLocks noGrp="1" noChangeAspect="1"/>
          </p:cNvPicPr>
          <p:nvPr>
            <p:ph idx="1"/>
          </p:nvPr>
        </p:nvPicPr>
        <p:blipFill>
          <a:blip r:embed="rId3" cstate="print"/>
          <a:stretch>
            <a:fillRect/>
          </a:stretch>
        </p:blipFill>
        <p:spPr>
          <a:xfrm>
            <a:off x="0" y="1127668"/>
            <a:ext cx="4427984" cy="5730332"/>
          </a:xfrm>
        </p:spPr>
      </p:pic>
      <p:sp>
        <p:nvSpPr>
          <p:cNvPr id="7" name="TextBox 6"/>
          <p:cNvSpPr txBox="1"/>
          <p:nvPr/>
        </p:nvSpPr>
        <p:spPr>
          <a:xfrm>
            <a:off x="1435725" y="116632"/>
            <a:ext cx="4783682" cy="954107"/>
          </a:xfrm>
          <a:prstGeom prst="rect">
            <a:avLst/>
          </a:prstGeom>
          <a:noFill/>
        </p:spPr>
        <p:txBody>
          <a:bodyPr wrap="none" rtlCol="0">
            <a:spAutoFit/>
          </a:bodyPr>
          <a:lstStyle/>
          <a:p>
            <a:r>
              <a:rPr lang="en-US" sz="2800" dirty="0"/>
              <a:t>Main structures are known, </a:t>
            </a:r>
          </a:p>
          <a:p>
            <a:r>
              <a:rPr lang="en-US" sz="2800" dirty="0"/>
              <a:t>but how do they interplay?</a:t>
            </a:r>
          </a:p>
        </p:txBody>
      </p:sp>
      <p:pic>
        <p:nvPicPr>
          <p:cNvPr id="8" name="Picture 7" descr="Rubber.jpg"/>
          <p:cNvPicPr>
            <a:picLocks noChangeAspect="1"/>
          </p:cNvPicPr>
          <p:nvPr/>
        </p:nvPicPr>
        <p:blipFill>
          <a:blip r:embed="rId4" cstate="print"/>
          <a:stretch>
            <a:fillRect/>
          </a:stretch>
        </p:blipFill>
        <p:spPr>
          <a:xfrm>
            <a:off x="4520184" y="1844824"/>
            <a:ext cx="4623816" cy="363321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rgeting Technique_ application to Geghi Gold_1_Page_11.jpg"/>
          <p:cNvPicPr>
            <a:picLocks noGrp="1" noChangeAspect="1"/>
          </p:cNvPicPr>
          <p:nvPr>
            <p:ph idx="1"/>
          </p:nvPr>
        </p:nvPicPr>
        <p:blipFill>
          <a:blip r:embed="rId3" cstate="print"/>
          <a:stretch>
            <a:fillRect/>
          </a:stretch>
        </p:blipFill>
        <p:spPr>
          <a:xfrm>
            <a:off x="0" y="0"/>
            <a:ext cx="9296400" cy="7181873"/>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311150"/>
            <a:ext cx="9144000" cy="1143000"/>
          </a:xfrm>
        </p:spPr>
        <p:txBody>
          <a:bodyPr/>
          <a:lstStyle/>
          <a:p>
            <a:pPr eaLnBrk="1" hangingPunct="1">
              <a:defRPr/>
            </a:pPr>
            <a:r>
              <a:rPr lang="en-US" sz="3200"/>
              <a:t>Elastic Field – optically active gelatin</a:t>
            </a:r>
            <a:r>
              <a:rPr lang="en-US"/>
              <a:t> </a:t>
            </a:r>
          </a:p>
        </p:txBody>
      </p:sp>
      <p:pic>
        <p:nvPicPr>
          <p:cNvPr id="20483" name="Picture 4" descr="Elastic_1"/>
          <p:cNvPicPr>
            <a:picLocks noChangeAspect="1" noChangeArrowheads="1"/>
          </p:cNvPicPr>
          <p:nvPr/>
        </p:nvPicPr>
        <p:blipFill>
          <a:blip r:embed="rId2" cstate="print"/>
          <a:srcRect/>
          <a:stretch>
            <a:fillRect/>
          </a:stretch>
        </p:blipFill>
        <p:spPr bwMode="auto">
          <a:xfrm>
            <a:off x="5040313" y="2070100"/>
            <a:ext cx="4103687" cy="4787900"/>
          </a:xfrm>
          <a:prstGeom prst="rect">
            <a:avLst/>
          </a:prstGeom>
          <a:noFill/>
          <a:ln w="9525">
            <a:noFill/>
            <a:miter lim="800000"/>
            <a:headEnd/>
            <a:tailEnd/>
          </a:ln>
        </p:spPr>
      </p:pic>
      <p:pic>
        <p:nvPicPr>
          <p:cNvPr id="20484" name="Picture 7" descr="El_mod.jpg"/>
          <p:cNvPicPr>
            <a:picLocks noChangeAspect="1"/>
          </p:cNvPicPr>
          <p:nvPr/>
        </p:nvPicPr>
        <p:blipFill>
          <a:blip r:embed="rId3" cstate="print"/>
          <a:srcRect/>
          <a:stretch>
            <a:fillRect/>
          </a:stretch>
        </p:blipFill>
        <p:spPr bwMode="auto">
          <a:xfrm>
            <a:off x="500063" y="1071563"/>
            <a:ext cx="4348162" cy="394335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incipal Directions of Def.jpg"/>
          <p:cNvPicPr>
            <a:picLocks noGrp="1"/>
          </p:cNvPicPr>
          <p:nvPr>
            <p:ph idx="1"/>
          </p:nvPr>
        </p:nvPicPr>
        <p:blipFill>
          <a:blip r:embed="rId3" cstate="screen"/>
          <a:stretch>
            <a:fillRect/>
          </a:stretch>
        </p:blipFill>
        <p:spPr>
          <a:xfrm>
            <a:off x="611560" y="404664"/>
            <a:ext cx="8244408" cy="597666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Principal Model.jpg"/>
          <p:cNvPicPr>
            <a:picLocks noGrp="1" noChangeAspect="1"/>
          </p:cNvPicPr>
          <p:nvPr>
            <p:ph idx="1"/>
          </p:nvPr>
        </p:nvPicPr>
        <p:blipFill>
          <a:blip r:embed="rId3" cstate="print"/>
          <a:stretch>
            <a:fillRect/>
          </a:stretch>
        </p:blipFill>
        <p:spPr>
          <a:xfrm>
            <a:off x="323528" y="0"/>
            <a:ext cx="2996524" cy="3407701"/>
          </a:xfrm>
        </p:spPr>
      </p:pic>
      <p:sp>
        <p:nvSpPr>
          <p:cNvPr id="7" name="TextBox 6"/>
          <p:cNvSpPr txBox="1"/>
          <p:nvPr/>
        </p:nvSpPr>
        <p:spPr>
          <a:xfrm>
            <a:off x="899592" y="0"/>
            <a:ext cx="2582758" cy="923330"/>
          </a:xfrm>
          <a:prstGeom prst="rect">
            <a:avLst/>
          </a:prstGeom>
          <a:noFill/>
        </p:spPr>
        <p:txBody>
          <a:bodyPr wrap="none" rtlCol="0">
            <a:spAutoFit/>
          </a:bodyPr>
          <a:lstStyle/>
          <a:p>
            <a:pPr algn="ctr"/>
            <a:r>
              <a:rPr lang="en-US" dirty="0">
                <a:solidFill>
                  <a:schemeClr val="bg1"/>
                </a:solidFill>
              </a:rPr>
              <a:t>Principal  Model</a:t>
            </a:r>
          </a:p>
          <a:p>
            <a:pPr algn="ctr"/>
            <a:r>
              <a:rPr lang="en-US" dirty="0">
                <a:solidFill>
                  <a:schemeClr val="bg1"/>
                </a:solidFill>
              </a:rPr>
              <a:t>for  Plastic Deformation</a:t>
            </a:r>
          </a:p>
          <a:p>
            <a:pPr algn="ctr"/>
            <a:r>
              <a:rPr lang="en-US" dirty="0">
                <a:solidFill>
                  <a:schemeClr val="bg1"/>
                </a:solidFill>
              </a:rPr>
              <a:t>Experiments</a:t>
            </a:r>
          </a:p>
        </p:txBody>
      </p:sp>
      <p:pic>
        <p:nvPicPr>
          <p:cNvPr id="9" name="Content Placeholder 3" descr="Exp_5.jpg"/>
          <p:cNvPicPr>
            <a:picLocks noChangeAspect="1"/>
          </p:cNvPicPr>
          <p:nvPr/>
        </p:nvPicPr>
        <p:blipFill>
          <a:blip r:embed="rId4" cstate="print"/>
          <a:stretch>
            <a:fillRect/>
          </a:stretch>
        </p:blipFill>
        <p:spPr bwMode="auto">
          <a:xfrm>
            <a:off x="3923928" y="0"/>
            <a:ext cx="3456384" cy="3726308"/>
          </a:xfrm>
          <a:prstGeom prst="rect">
            <a:avLst/>
          </a:prstGeom>
          <a:noFill/>
          <a:ln w="9525">
            <a:noFill/>
            <a:miter lim="800000"/>
            <a:headEnd/>
            <a:tailEnd/>
          </a:ln>
        </p:spPr>
      </p:pic>
      <p:sp>
        <p:nvSpPr>
          <p:cNvPr id="11" name="TextBox 10"/>
          <p:cNvSpPr txBox="1"/>
          <p:nvPr/>
        </p:nvSpPr>
        <p:spPr>
          <a:xfrm>
            <a:off x="4572000" y="0"/>
            <a:ext cx="2582758" cy="369332"/>
          </a:xfrm>
          <a:prstGeom prst="rect">
            <a:avLst/>
          </a:prstGeom>
          <a:noFill/>
        </p:spPr>
        <p:txBody>
          <a:bodyPr wrap="none" rtlCol="0">
            <a:spAutoFit/>
          </a:bodyPr>
          <a:lstStyle/>
          <a:p>
            <a:r>
              <a:rPr lang="en-US" dirty="0">
                <a:solidFill>
                  <a:schemeClr val="bg1"/>
                </a:solidFill>
              </a:rPr>
              <a:t>One of the experiments</a:t>
            </a:r>
          </a:p>
        </p:txBody>
      </p:sp>
      <p:pic>
        <p:nvPicPr>
          <p:cNvPr id="12" name="Content Placeholder 3" descr="Plastic_Armenia_Overlay.jpg"/>
          <p:cNvPicPr>
            <a:picLocks noChangeAspect="1"/>
          </p:cNvPicPr>
          <p:nvPr/>
        </p:nvPicPr>
        <p:blipFill>
          <a:blip r:embed="rId5" cstate="print"/>
          <a:stretch>
            <a:fillRect/>
          </a:stretch>
        </p:blipFill>
        <p:spPr bwMode="auto">
          <a:xfrm>
            <a:off x="3419872" y="3529666"/>
            <a:ext cx="3275856" cy="3328334"/>
          </a:xfrm>
          <a:prstGeom prst="rect">
            <a:avLst/>
          </a:prstGeom>
          <a:noFill/>
          <a:ln w="9525">
            <a:noFill/>
            <a:miter lim="800000"/>
            <a:headEnd/>
            <a:tailEnd/>
          </a:ln>
        </p:spPr>
      </p:pic>
      <p:pic>
        <p:nvPicPr>
          <p:cNvPr id="13" name="Content Placeholder 3" descr="Plastic_Armenia_play..jpg"/>
          <p:cNvPicPr>
            <a:picLocks noChangeAspect="1"/>
          </p:cNvPicPr>
          <p:nvPr/>
        </p:nvPicPr>
        <p:blipFill>
          <a:blip r:embed="rId6" cstate="print"/>
          <a:stretch>
            <a:fillRect/>
          </a:stretch>
        </p:blipFill>
        <p:spPr bwMode="auto">
          <a:xfrm>
            <a:off x="0" y="3394184"/>
            <a:ext cx="3347864" cy="3463816"/>
          </a:xfrm>
          <a:prstGeom prst="rect">
            <a:avLst/>
          </a:prstGeom>
          <a:noFill/>
          <a:ln w="9525">
            <a:noFill/>
            <a:miter lim="800000"/>
            <a:headEnd/>
            <a:tailEnd/>
          </a:ln>
        </p:spPr>
      </p:pic>
      <p:pic>
        <p:nvPicPr>
          <p:cNvPr id="10" name="Content Placeholder 3" descr="Exp_2 with def.jpg"/>
          <p:cNvPicPr>
            <a:picLocks noChangeAspect="1"/>
          </p:cNvPicPr>
          <p:nvPr/>
        </p:nvPicPr>
        <p:blipFill>
          <a:blip r:embed="rId7" cstate="print"/>
          <a:stretch>
            <a:fillRect/>
          </a:stretch>
        </p:blipFill>
        <p:spPr bwMode="auto">
          <a:xfrm>
            <a:off x="6012160" y="2348880"/>
            <a:ext cx="3131840" cy="3298012"/>
          </a:xfrm>
          <a:prstGeom prst="rect">
            <a:avLst/>
          </a:prstGeom>
          <a:noFill/>
          <a:ln w="9525">
            <a:noFill/>
            <a:miter lim="800000"/>
            <a:headEnd/>
            <a:tailEnd/>
          </a:ln>
        </p:spPr>
      </p:pic>
      <p:sp>
        <p:nvSpPr>
          <p:cNvPr id="16" name="TextBox 15"/>
          <p:cNvSpPr txBox="1"/>
          <p:nvPr/>
        </p:nvSpPr>
        <p:spPr>
          <a:xfrm>
            <a:off x="4139952" y="260648"/>
            <a:ext cx="412292" cy="584775"/>
          </a:xfrm>
          <a:prstGeom prst="rect">
            <a:avLst/>
          </a:prstGeom>
          <a:noFill/>
        </p:spPr>
        <p:txBody>
          <a:bodyPr wrap="none" rtlCol="0">
            <a:spAutoFit/>
          </a:bodyPr>
          <a:lstStyle/>
          <a:p>
            <a:r>
              <a:rPr lang="en-US" sz="3200" b="1" dirty="0">
                <a:solidFill>
                  <a:schemeClr val="bg1"/>
                </a:solidFill>
                <a:effectLst>
                  <a:outerShdw blurRad="38100" dist="38100" dir="2700000" algn="tl">
                    <a:srgbClr val="000000">
                      <a:alpha val="43137"/>
                    </a:srgbClr>
                  </a:outerShdw>
                </a:effectLst>
              </a:rPr>
              <a:t>2</a:t>
            </a:r>
          </a:p>
        </p:txBody>
      </p:sp>
      <p:sp>
        <p:nvSpPr>
          <p:cNvPr id="17" name="TextBox 16"/>
          <p:cNvSpPr txBox="1"/>
          <p:nvPr/>
        </p:nvSpPr>
        <p:spPr>
          <a:xfrm>
            <a:off x="6228184" y="2708920"/>
            <a:ext cx="412292" cy="584775"/>
          </a:xfrm>
          <a:prstGeom prst="rect">
            <a:avLst/>
          </a:prstGeom>
          <a:noFill/>
        </p:spPr>
        <p:txBody>
          <a:bodyPr wrap="none" rtlCol="0">
            <a:spAutoFit/>
          </a:bodyPr>
          <a:lstStyle/>
          <a:p>
            <a:r>
              <a:rPr lang="en-US" sz="3200" b="1" dirty="0">
                <a:solidFill>
                  <a:schemeClr val="bg1"/>
                </a:solidFill>
              </a:rPr>
              <a:t>3</a:t>
            </a:r>
          </a:p>
        </p:txBody>
      </p:sp>
      <p:sp>
        <p:nvSpPr>
          <p:cNvPr id="18" name="TextBox 17"/>
          <p:cNvSpPr txBox="1"/>
          <p:nvPr/>
        </p:nvSpPr>
        <p:spPr>
          <a:xfrm>
            <a:off x="3635896" y="3717032"/>
            <a:ext cx="412292" cy="584775"/>
          </a:xfrm>
          <a:prstGeom prst="rect">
            <a:avLst/>
          </a:prstGeom>
          <a:noFill/>
        </p:spPr>
        <p:txBody>
          <a:bodyPr wrap="none" rtlCol="0">
            <a:spAutoFit/>
          </a:bodyPr>
          <a:lstStyle/>
          <a:p>
            <a:r>
              <a:rPr lang="en-US" sz="3200" b="1" dirty="0"/>
              <a:t>4</a:t>
            </a:r>
          </a:p>
        </p:txBody>
      </p:sp>
      <p:sp>
        <p:nvSpPr>
          <p:cNvPr id="19" name="TextBox 18"/>
          <p:cNvSpPr txBox="1"/>
          <p:nvPr/>
        </p:nvSpPr>
        <p:spPr>
          <a:xfrm>
            <a:off x="2771800" y="6273225"/>
            <a:ext cx="412292" cy="584775"/>
          </a:xfrm>
          <a:prstGeom prst="rect">
            <a:avLst/>
          </a:prstGeom>
          <a:noFill/>
        </p:spPr>
        <p:txBody>
          <a:bodyPr wrap="none" rtlCol="0">
            <a:spAutoFit/>
          </a:bodyPr>
          <a:lstStyle/>
          <a:p>
            <a:r>
              <a:rPr lang="en-US" sz="3200" b="1" dirty="0">
                <a:effectLst>
                  <a:outerShdw blurRad="38100" dist="38100" dir="2700000" algn="tl">
                    <a:srgbClr val="000000">
                      <a:alpha val="43137"/>
                    </a:srgbClr>
                  </a:outerShdw>
                </a:effectLst>
              </a:rPr>
              <a:t>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rincipal Model Elastic.jpg"/>
          <p:cNvPicPr>
            <a:picLocks noGrp="1" noChangeAspect="1"/>
          </p:cNvPicPr>
          <p:nvPr>
            <p:ph idx="1"/>
          </p:nvPr>
        </p:nvPicPr>
        <p:blipFill>
          <a:blip r:embed="rId3" cstate="print"/>
          <a:stretch>
            <a:fillRect/>
          </a:stretch>
        </p:blipFill>
        <p:spPr>
          <a:xfrm>
            <a:off x="-2700808" y="-151731"/>
            <a:ext cx="9127537" cy="5668963"/>
          </a:xfrm>
        </p:spPr>
      </p:pic>
      <p:pic>
        <p:nvPicPr>
          <p:cNvPr id="6" name="Content Placeholder 3" descr="Exp_1.jpg"/>
          <p:cNvPicPr>
            <a:picLocks noChangeAspect="1"/>
          </p:cNvPicPr>
          <p:nvPr/>
        </p:nvPicPr>
        <p:blipFill>
          <a:blip r:embed="rId4" cstate="print"/>
          <a:stretch>
            <a:fillRect/>
          </a:stretch>
        </p:blipFill>
        <p:spPr bwMode="auto">
          <a:xfrm>
            <a:off x="4355976" y="-1134813"/>
            <a:ext cx="5308004" cy="5139877"/>
          </a:xfrm>
          <a:prstGeom prst="rect">
            <a:avLst/>
          </a:prstGeom>
          <a:noFill/>
          <a:ln w="9525">
            <a:noFill/>
            <a:miter lim="800000"/>
            <a:headEnd/>
            <a:tailEnd/>
          </a:ln>
        </p:spPr>
      </p:pic>
      <p:pic>
        <p:nvPicPr>
          <p:cNvPr id="7" name="Content Placeholder 3" descr="Elastic _overlay.jpg"/>
          <p:cNvPicPr>
            <a:picLocks noChangeAspect="1"/>
          </p:cNvPicPr>
          <p:nvPr/>
        </p:nvPicPr>
        <p:blipFill>
          <a:blip r:embed="rId5" cstate="print"/>
          <a:stretch>
            <a:fillRect/>
          </a:stretch>
        </p:blipFill>
        <p:spPr bwMode="auto">
          <a:xfrm>
            <a:off x="5783830" y="3140968"/>
            <a:ext cx="3360170" cy="3429001"/>
          </a:xfrm>
          <a:prstGeom prst="rect">
            <a:avLst/>
          </a:prstGeom>
          <a:noFill/>
          <a:ln w="9525">
            <a:noFill/>
            <a:miter lim="800000"/>
            <a:headEnd/>
            <a:tailEnd/>
          </a:ln>
        </p:spPr>
      </p:pic>
      <p:pic>
        <p:nvPicPr>
          <p:cNvPr id="8" name="Content Placeholder 3" descr="Elastic_Armenia_play..jpg"/>
          <p:cNvPicPr>
            <a:picLocks noChangeAspect="1"/>
          </p:cNvPicPr>
          <p:nvPr/>
        </p:nvPicPr>
        <p:blipFill>
          <a:blip r:embed="rId6" cstate="print"/>
          <a:stretch>
            <a:fillRect/>
          </a:stretch>
        </p:blipFill>
        <p:spPr bwMode="auto">
          <a:xfrm>
            <a:off x="2123728" y="3906252"/>
            <a:ext cx="2915817" cy="295174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lastic_Armenia_play..jpg"/>
          <p:cNvPicPr>
            <a:picLocks noChangeAspect="1"/>
          </p:cNvPicPr>
          <p:nvPr/>
        </p:nvPicPr>
        <p:blipFill>
          <a:blip r:embed="rId2" cstate="print"/>
          <a:stretch>
            <a:fillRect/>
          </a:stretch>
        </p:blipFill>
        <p:spPr bwMode="auto">
          <a:xfrm>
            <a:off x="1043608" y="3906252"/>
            <a:ext cx="2915817" cy="2951748"/>
          </a:xfrm>
          <a:prstGeom prst="rect">
            <a:avLst/>
          </a:prstGeom>
          <a:noFill/>
          <a:ln w="9525">
            <a:noFill/>
            <a:miter lim="800000"/>
            <a:headEnd/>
            <a:tailEnd/>
          </a:ln>
        </p:spPr>
      </p:pic>
      <p:pic>
        <p:nvPicPr>
          <p:cNvPr id="5" name="Content Placeholder 3" descr="Plastic_Armenia_play..jpg"/>
          <p:cNvPicPr>
            <a:picLocks noGrp="1" noChangeAspect="1"/>
          </p:cNvPicPr>
          <p:nvPr>
            <p:ph idx="1"/>
          </p:nvPr>
        </p:nvPicPr>
        <p:blipFill>
          <a:blip r:embed="rId3" cstate="print"/>
          <a:stretch>
            <a:fillRect/>
          </a:stretch>
        </p:blipFill>
        <p:spPr bwMode="auto">
          <a:xfrm>
            <a:off x="4499992" y="0"/>
            <a:ext cx="4374455" cy="452596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0" y="0"/>
            <a:ext cx="4052059" cy="3672408"/>
          </a:xfrm>
          <a:prstGeom prst="rect">
            <a:avLst/>
          </a:prstGeom>
          <a:noFill/>
          <a:ln w="9525">
            <a:noFill/>
            <a:miter lim="800000"/>
            <a:headEnd/>
            <a:tailEnd/>
          </a:ln>
        </p:spPr>
      </p:pic>
      <p:sp>
        <p:nvSpPr>
          <p:cNvPr id="7" name="TextBox 6"/>
          <p:cNvSpPr txBox="1"/>
          <p:nvPr/>
        </p:nvSpPr>
        <p:spPr>
          <a:xfrm>
            <a:off x="4211960" y="4725144"/>
            <a:ext cx="4593306" cy="2031325"/>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Overlaying and processing </a:t>
            </a:r>
          </a:p>
          <a:p>
            <a:r>
              <a:rPr lang="en-US" b="1" dirty="0">
                <a:effectLst>
                  <a:outerShdw blurRad="38100" dist="38100" dir="2700000" algn="tl">
                    <a:srgbClr val="000000">
                      <a:alpha val="43137"/>
                    </a:srgbClr>
                  </a:outerShdw>
                </a:effectLst>
              </a:rPr>
              <a:t>independent  results </a:t>
            </a:r>
            <a:r>
              <a:rPr lang="en-US" b="1" dirty="0" err="1">
                <a:effectLst>
                  <a:outerShdw blurRad="38100" dist="38100" dir="2700000" algn="tl">
                    <a:srgbClr val="000000">
                      <a:alpha val="43137"/>
                    </a:srgbClr>
                  </a:outerShdw>
                </a:effectLst>
              </a:rPr>
              <a:t>togethe</a:t>
            </a:r>
            <a:r>
              <a:rPr lang="en-US" b="1" dirty="0">
                <a:effectLst>
                  <a:outerShdw blurRad="38100" dist="38100" dir="2700000" algn="tl">
                    <a:srgbClr val="000000">
                      <a:alpha val="43137"/>
                    </a:srgbClr>
                  </a:outerShdw>
                </a:effectLst>
              </a:rPr>
              <a:t>, </a:t>
            </a:r>
          </a:p>
          <a:p>
            <a:r>
              <a:rPr lang="en-US" b="1" dirty="0">
                <a:effectLst>
                  <a:outerShdw blurRad="38100" dist="38100" dir="2700000" algn="tl">
                    <a:srgbClr val="000000">
                      <a:alpha val="43137"/>
                    </a:srgbClr>
                  </a:outerShdw>
                </a:effectLst>
              </a:rPr>
              <a:t>With geology/</a:t>
            </a:r>
            <a:r>
              <a:rPr lang="en-US" b="1" dirty="0" err="1">
                <a:effectLst>
                  <a:outerShdw blurRad="38100" dist="38100" dir="2700000" algn="tl">
                    <a:srgbClr val="000000">
                      <a:alpha val="43137"/>
                    </a:srgbClr>
                  </a:outerShdw>
                </a:effectLst>
              </a:rPr>
              <a:t>geopgysics</a:t>
            </a:r>
            <a:r>
              <a:rPr lang="en-US" b="1" dirty="0">
                <a:effectLst>
                  <a:outerShdw blurRad="38100" dist="38100" dir="2700000" algn="tl">
                    <a:srgbClr val="000000">
                      <a:alpha val="43137"/>
                    </a:srgbClr>
                  </a:outerShdw>
                </a:effectLst>
              </a:rPr>
              <a:t>/geochemistry etc</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WE BUILD FINAL EXPLORATION TARGET MAPS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Kapan_Project_All Targets on Geology Interpr.jpg"/>
          <p:cNvPicPr>
            <a:picLocks noGrp="1" noChangeAspect="1"/>
          </p:cNvPicPr>
          <p:nvPr>
            <p:ph idx="1"/>
          </p:nvPr>
        </p:nvPicPr>
        <p:blipFill>
          <a:blip r:embed="rId3" cstate="print"/>
          <a:stretch>
            <a:fillRect/>
          </a:stretch>
        </p:blipFill>
        <p:spPr>
          <a:xfrm>
            <a:off x="-1548680" y="-780599"/>
            <a:ext cx="10801200" cy="7638599"/>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rgeting Technique_ application to Geghi Gold_1_Page_39.jpg"/>
          <p:cNvPicPr>
            <a:picLocks noGrp="1" noChangeAspect="1"/>
          </p:cNvPicPr>
          <p:nvPr>
            <p:ph idx="1"/>
          </p:nvPr>
        </p:nvPicPr>
        <p:blipFill>
          <a:blip r:embed="rId3" cstate="print"/>
          <a:stretch>
            <a:fillRect/>
          </a:stretch>
        </p:blipFill>
        <p:spPr>
          <a:xfrm>
            <a:off x="0" y="0"/>
            <a:ext cx="9372600" cy="7240741"/>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699792" y="1196752"/>
            <a:ext cx="6101879" cy="874365"/>
          </a:xfrm>
        </p:spPr>
        <p:txBody>
          <a:bodyPr/>
          <a:lstStyle/>
          <a:p>
            <a:pPr eaLnBrk="1" hangingPunct="1">
              <a:defRPr/>
            </a:pPr>
            <a:r>
              <a:rPr lang="en-US" sz="4000" dirty="0"/>
              <a:t>      </a:t>
            </a:r>
            <a:br>
              <a:rPr lang="en-US" sz="4000" dirty="0"/>
            </a:br>
            <a:br>
              <a:rPr lang="en-US" sz="4000" dirty="0"/>
            </a:br>
            <a:r>
              <a:rPr lang="en-US" sz="4000" dirty="0"/>
              <a:t> What is Lineament?</a:t>
            </a:r>
            <a:br>
              <a:rPr lang="en-US" sz="4000" dirty="0"/>
            </a:br>
            <a:br>
              <a:rPr lang="en-US" sz="4000" dirty="0"/>
            </a:br>
            <a:br>
              <a:rPr lang="en-US" sz="4000" dirty="0">
                <a:solidFill>
                  <a:schemeClr val="tx1"/>
                </a:solidFill>
              </a:rPr>
            </a:br>
            <a:endParaRPr lang="en-US" sz="4000" dirty="0">
              <a:solidFill>
                <a:schemeClr val="tx1"/>
              </a:solidFill>
            </a:endParaRPr>
          </a:p>
        </p:txBody>
      </p:sp>
      <p:sp>
        <p:nvSpPr>
          <p:cNvPr id="8195" name="Rectangle 3"/>
          <p:cNvSpPr>
            <a:spLocks noGrp="1" noChangeArrowheads="1"/>
          </p:cNvSpPr>
          <p:nvPr>
            <p:ph type="body" idx="1"/>
          </p:nvPr>
        </p:nvSpPr>
        <p:spPr>
          <a:xfrm>
            <a:off x="539552" y="2362200"/>
            <a:ext cx="8229600" cy="4495800"/>
          </a:xfrm>
        </p:spPr>
        <p:txBody>
          <a:bodyPr/>
          <a:lstStyle/>
          <a:p>
            <a:pPr eaLnBrk="1" hangingPunct="1">
              <a:defRPr/>
            </a:pPr>
            <a:r>
              <a:rPr lang="en-US" dirty="0"/>
              <a:t>Natural lineament can be generally defined as linear feature on the earth surface visible on the map. </a:t>
            </a:r>
          </a:p>
          <a:p>
            <a:pPr eaLnBrk="1" hangingPunct="1">
              <a:defRPr/>
            </a:pPr>
            <a:r>
              <a:rPr lang="en-US" dirty="0"/>
              <a:t>Lineaments are the result of heterogeneity (anomaly) of physical/chemical/biological properties underneath (</a:t>
            </a:r>
            <a:r>
              <a:rPr lang="en-US" i="1" dirty="0">
                <a:solidFill>
                  <a:srgbClr val="FFFF00"/>
                </a:solidFill>
                <a:effectLst>
                  <a:outerShdw blurRad="38100" dist="38100" dir="2700000" algn="tl">
                    <a:srgbClr val="000000">
                      <a:alpha val="43137"/>
                    </a:srgbClr>
                  </a:outerShdw>
                </a:effectLst>
              </a:rPr>
              <a:t>faults and fractures in the first place</a:t>
            </a:r>
            <a:r>
              <a:rPr lang="en-US" dirty="0"/>
              <a:t>)</a:t>
            </a:r>
          </a:p>
        </p:txBody>
      </p:sp>
      <p:pic>
        <p:nvPicPr>
          <p:cNvPr id="8196" name="Picture 6" descr="question%2520mark%25201%2520enlarged">
            <a:hlinkClick r:id="rId3"/>
          </p:cNvPr>
          <p:cNvPicPr>
            <a:picLocks noChangeAspect="1" noChangeArrowheads="1"/>
          </p:cNvPicPr>
          <p:nvPr/>
        </p:nvPicPr>
        <p:blipFill>
          <a:blip r:embed="rId4" cstate="print"/>
          <a:srcRect/>
          <a:stretch>
            <a:fillRect/>
          </a:stretch>
        </p:blipFill>
        <p:spPr bwMode="auto">
          <a:xfrm>
            <a:off x="1187624" y="908720"/>
            <a:ext cx="1273175" cy="1393825"/>
          </a:xfrm>
          <a:prstGeom prst="rect">
            <a:avLst/>
          </a:prstGeom>
          <a:noFill/>
          <a:ln w="9525">
            <a:noFill/>
            <a:miter lim="800000"/>
            <a:headEnd/>
            <a:tailEnd/>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4 Methods copy.jpg"/>
          <p:cNvPicPr>
            <a:picLocks noChangeAspect="1"/>
          </p:cNvPicPr>
          <p:nvPr/>
        </p:nvPicPr>
        <p:blipFill>
          <a:blip r:embed="rId2" cstate="print"/>
          <a:srcRect/>
          <a:stretch>
            <a:fillRect/>
          </a:stretch>
        </p:blipFill>
        <p:spPr bwMode="auto">
          <a:xfrm>
            <a:off x="4422775" y="0"/>
            <a:ext cx="4721225" cy="4357688"/>
          </a:xfrm>
          <a:prstGeom prst="rect">
            <a:avLst/>
          </a:prstGeom>
          <a:noFill/>
          <a:ln w="9525">
            <a:noFill/>
            <a:miter lim="800000"/>
            <a:headEnd/>
            <a:tailEnd/>
          </a:ln>
        </p:spPr>
      </p:pic>
      <p:sp>
        <p:nvSpPr>
          <p:cNvPr id="3" name="TextBox 2"/>
          <p:cNvSpPr txBox="1"/>
          <p:nvPr/>
        </p:nvSpPr>
        <p:spPr>
          <a:xfrm>
            <a:off x="0" y="357188"/>
            <a:ext cx="4430713" cy="523875"/>
          </a:xfrm>
          <a:prstGeom prst="rect">
            <a:avLst/>
          </a:prstGeom>
          <a:noFill/>
        </p:spPr>
        <p:txBody>
          <a:bodyPr wrap="none">
            <a:spAutoFit/>
          </a:bodyPr>
          <a:lstStyle/>
          <a:p>
            <a:pPr>
              <a:defRPr/>
            </a:pPr>
            <a:r>
              <a:rPr lang="en-CA" sz="2800" b="1" dirty="0">
                <a:solidFill>
                  <a:srgbClr val="FFFF00"/>
                </a:solidFill>
                <a:effectLst>
                  <a:outerShdw blurRad="38100" dist="38100" dir="2700000" algn="tl">
                    <a:srgbClr val="000000">
                      <a:alpha val="43137"/>
                    </a:srgbClr>
                  </a:outerShdw>
                </a:effectLst>
                <a:latin typeface="Arial" charset="0"/>
              </a:rPr>
              <a:t>The “Look-alike” Method</a:t>
            </a:r>
          </a:p>
        </p:txBody>
      </p:sp>
      <p:sp>
        <p:nvSpPr>
          <p:cNvPr id="28676" name="Freeform 3"/>
          <p:cNvSpPr>
            <a:spLocks noChangeArrowheads="1"/>
          </p:cNvSpPr>
          <p:nvPr/>
        </p:nvSpPr>
        <p:spPr bwMode="auto">
          <a:xfrm>
            <a:off x="4970463" y="3325813"/>
            <a:ext cx="682625" cy="677862"/>
          </a:xfrm>
          <a:custGeom>
            <a:avLst/>
            <a:gdLst>
              <a:gd name="T0" fmla="*/ 0 w 681644"/>
              <a:gd name="T1" fmla="*/ 264035 h 678703"/>
              <a:gd name="T2" fmla="*/ 184465 w 681644"/>
              <a:gd name="T3" fmla="*/ 445559 h 678703"/>
              <a:gd name="T4" fmla="*/ 285083 w 681644"/>
              <a:gd name="T5" fmla="*/ 561075 h 678703"/>
              <a:gd name="T6" fmla="*/ 318622 w 681644"/>
              <a:gd name="T7" fmla="*/ 610584 h 678703"/>
              <a:gd name="T8" fmla="*/ 335391 w 681644"/>
              <a:gd name="T9" fmla="*/ 660089 h 678703"/>
              <a:gd name="T10" fmla="*/ 385698 w 681644"/>
              <a:gd name="T11" fmla="*/ 528071 h 678703"/>
              <a:gd name="T12" fmla="*/ 452778 w 681644"/>
              <a:gd name="T13" fmla="*/ 346546 h 678703"/>
              <a:gd name="T14" fmla="*/ 503087 w 681644"/>
              <a:gd name="T15" fmla="*/ 247533 h 678703"/>
              <a:gd name="T16" fmla="*/ 570164 w 681644"/>
              <a:gd name="T17" fmla="*/ 165022 h 678703"/>
              <a:gd name="T18" fmla="*/ 603703 w 681644"/>
              <a:gd name="T19" fmla="*/ 115515 h 678703"/>
              <a:gd name="T20" fmla="*/ 654013 w 681644"/>
              <a:gd name="T21" fmla="*/ 49506 h 678703"/>
              <a:gd name="T22" fmla="*/ 687551 w 681644"/>
              <a:gd name="T23" fmla="*/ 0 h 6787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1644"/>
              <a:gd name="T37" fmla="*/ 0 h 678703"/>
              <a:gd name="T38" fmla="*/ 681644 w 681644"/>
              <a:gd name="T39" fmla="*/ 678703 h 6787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1644" h="678703">
                <a:moveTo>
                  <a:pt x="0" y="266007"/>
                </a:moveTo>
                <a:cubicBezTo>
                  <a:pt x="60960" y="326967"/>
                  <a:pt x="126418" y="383739"/>
                  <a:pt x="182880" y="448887"/>
                </a:cubicBezTo>
                <a:cubicBezTo>
                  <a:pt x="324154" y="611895"/>
                  <a:pt x="89386" y="420331"/>
                  <a:pt x="282633" y="565265"/>
                </a:cubicBezTo>
                <a:cubicBezTo>
                  <a:pt x="293717" y="581891"/>
                  <a:pt x="306948" y="597270"/>
                  <a:pt x="315884" y="615142"/>
                </a:cubicBezTo>
                <a:cubicBezTo>
                  <a:pt x="323721" y="630817"/>
                  <a:pt x="321562" y="678703"/>
                  <a:pt x="332509" y="665018"/>
                </a:cubicBezTo>
                <a:cubicBezTo>
                  <a:pt x="362088" y="628044"/>
                  <a:pt x="366460" y="576605"/>
                  <a:pt x="382385" y="532014"/>
                </a:cubicBezTo>
                <a:cubicBezTo>
                  <a:pt x="412129" y="448731"/>
                  <a:pt x="413641" y="426674"/>
                  <a:pt x="448887" y="349134"/>
                </a:cubicBezTo>
                <a:cubicBezTo>
                  <a:pt x="464270" y="315291"/>
                  <a:pt x="478805" y="280746"/>
                  <a:pt x="498764" y="249382"/>
                </a:cubicBezTo>
                <a:cubicBezTo>
                  <a:pt x="517815" y="219445"/>
                  <a:pt x="543974" y="194642"/>
                  <a:pt x="565265" y="166254"/>
                </a:cubicBezTo>
                <a:cubicBezTo>
                  <a:pt x="577254" y="150269"/>
                  <a:pt x="586902" y="132637"/>
                  <a:pt x="598516" y="116378"/>
                </a:cubicBezTo>
                <a:cubicBezTo>
                  <a:pt x="614622" y="93830"/>
                  <a:pt x="632287" y="72424"/>
                  <a:pt x="648393" y="49876"/>
                </a:cubicBezTo>
                <a:cubicBezTo>
                  <a:pt x="660007" y="33617"/>
                  <a:pt x="681644" y="0"/>
                  <a:pt x="681644" y="0"/>
                </a:cubicBezTo>
              </a:path>
            </a:pathLst>
          </a:custGeom>
          <a:noFill/>
          <a:ln w="127000" algn="ctr">
            <a:solidFill>
              <a:srgbClr val="FF0000"/>
            </a:solidFill>
            <a:round/>
            <a:headEnd/>
            <a:tailEnd/>
          </a:ln>
        </p:spPr>
        <p:txBody>
          <a:bodyPr/>
          <a:lstStyle/>
          <a:p>
            <a:endParaRPr lang="en-US"/>
          </a:p>
        </p:txBody>
      </p:sp>
      <p:sp>
        <p:nvSpPr>
          <p:cNvPr id="28677" name="TextBox 4"/>
          <p:cNvSpPr txBox="1">
            <a:spLocks noChangeArrowheads="1"/>
          </p:cNvSpPr>
          <p:nvPr/>
        </p:nvSpPr>
        <p:spPr bwMode="auto">
          <a:xfrm>
            <a:off x="0" y="1500188"/>
            <a:ext cx="4286250" cy="1816100"/>
          </a:xfrm>
          <a:prstGeom prst="rect">
            <a:avLst/>
          </a:prstGeom>
          <a:noFill/>
          <a:ln w="9525">
            <a:noFill/>
            <a:miter lim="800000"/>
            <a:headEnd/>
            <a:tailEnd/>
          </a:ln>
        </p:spPr>
        <p:txBody>
          <a:bodyPr>
            <a:spAutoFit/>
          </a:bodyPr>
          <a:lstStyle/>
          <a:p>
            <a:r>
              <a:rPr lang="en-CA" sz="2800"/>
              <a:t>Outlines zones with the</a:t>
            </a:r>
            <a:r>
              <a:rPr lang="en-CA" sz="2800">
                <a:solidFill>
                  <a:srgbClr val="FF0000"/>
                </a:solidFill>
              </a:rPr>
              <a:t> same </a:t>
            </a:r>
            <a:r>
              <a:rPr lang="en-CA" sz="2800"/>
              <a:t>geophysical and other characteristics </a:t>
            </a:r>
            <a:r>
              <a:rPr lang="en-CA" sz="2800">
                <a:solidFill>
                  <a:srgbClr val="FF0000"/>
                </a:solidFill>
              </a:rPr>
              <a:t>as</a:t>
            </a:r>
            <a:r>
              <a:rPr lang="en-CA" sz="2800"/>
              <a:t> the  </a:t>
            </a:r>
            <a:r>
              <a:rPr lang="en-CA" sz="2800">
                <a:solidFill>
                  <a:srgbClr val="FF0000"/>
                </a:solidFill>
              </a:rPr>
              <a:t>existing deposit </a:t>
            </a:r>
            <a:endParaRPr lang="en-CA" sz="2800"/>
          </a:p>
        </p:txBody>
      </p:sp>
      <p:sp>
        <p:nvSpPr>
          <p:cNvPr id="7" name="TextBox 6"/>
          <p:cNvSpPr txBox="1"/>
          <p:nvPr/>
        </p:nvSpPr>
        <p:spPr>
          <a:xfrm>
            <a:off x="214313" y="4429125"/>
            <a:ext cx="8286750" cy="1384300"/>
          </a:xfrm>
          <a:prstGeom prst="rect">
            <a:avLst/>
          </a:prstGeom>
          <a:noFill/>
        </p:spPr>
        <p:txBody>
          <a:bodyPr>
            <a:spAutoFit/>
          </a:bodyPr>
          <a:lstStyle/>
          <a:p>
            <a:pPr>
              <a:defRPr/>
            </a:pPr>
            <a:r>
              <a:rPr lang="en-CA" sz="2800" b="1" i="1" dirty="0">
                <a:solidFill>
                  <a:srgbClr val="FF0000"/>
                </a:solidFill>
                <a:effectLst>
                  <a:outerShdw blurRad="38100" dist="38100" dir="2700000" algn="tl">
                    <a:srgbClr val="000000">
                      <a:alpha val="43137"/>
                    </a:srgbClr>
                  </a:outerShdw>
                </a:effectLst>
                <a:latin typeface="Arial" charset="0"/>
              </a:rPr>
              <a:t>It is these zones that must be taken as targets for detailed prospecting, ground geophysics and/or drilling</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53525" cy="1446213"/>
          </a:xfrm>
          <a:prstGeom prst="rect">
            <a:avLst/>
          </a:prstGeom>
          <a:noFill/>
        </p:spPr>
        <p:txBody>
          <a:bodyPr wrap="none">
            <a:spAutoFit/>
          </a:bodyPr>
          <a:lstStyle/>
          <a:p>
            <a:pPr>
              <a:defRPr/>
            </a:pPr>
            <a:r>
              <a:rPr lang="en-CA" sz="3200" b="1" dirty="0">
                <a:solidFill>
                  <a:srgbClr val="FFFF00"/>
                </a:solidFill>
                <a:effectLst>
                  <a:outerShdw blurRad="38100" dist="38100" dir="2700000" algn="tl">
                    <a:srgbClr val="000000">
                      <a:alpha val="43137"/>
                    </a:srgbClr>
                  </a:outerShdw>
                </a:effectLst>
                <a:latin typeface="Arial" charset="0"/>
              </a:rPr>
              <a:t>Range Correlation Coefficient Method (R.C.C.)</a:t>
            </a:r>
          </a:p>
          <a:p>
            <a:pPr algn="ctr">
              <a:defRPr/>
            </a:pPr>
            <a:r>
              <a:rPr lang="en-CA" sz="2400" b="1" dirty="0">
                <a:effectLst>
                  <a:outerShdw blurRad="38100" dist="38100" dir="2700000" algn="tl">
                    <a:srgbClr val="000000">
                      <a:alpha val="43137"/>
                    </a:srgbClr>
                  </a:outerShdw>
                </a:effectLst>
                <a:latin typeface="Arial" charset="0"/>
              </a:rPr>
              <a:t>(designed and implemented by Ricardo Valls)</a:t>
            </a:r>
          </a:p>
          <a:p>
            <a:pPr>
              <a:defRPr/>
            </a:pPr>
            <a:endParaRPr lang="en-CA" sz="3200" b="1" dirty="0">
              <a:solidFill>
                <a:srgbClr val="FFFF00"/>
              </a:solidFill>
              <a:effectLst>
                <a:outerShdw blurRad="38100" dist="38100" dir="2700000" algn="tl">
                  <a:srgbClr val="000000">
                    <a:alpha val="43137"/>
                  </a:srgbClr>
                </a:outerShdw>
              </a:effectLst>
              <a:latin typeface="Arial" charset="0"/>
            </a:endParaRPr>
          </a:p>
        </p:txBody>
      </p:sp>
      <p:sp>
        <p:nvSpPr>
          <p:cNvPr id="3" name="TextBox 2"/>
          <p:cNvSpPr txBox="1"/>
          <p:nvPr/>
        </p:nvSpPr>
        <p:spPr>
          <a:xfrm>
            <a:off x="251520" y="1052736"/>
            <a:ext cx="5585246" cy="3477875"/>
          </a:xfrm>
          <a:prstGeom prst="rect">
            <a:avLst/>
          </a:prstGeom>
          <a:noFill/>
        </p:spPr>
        <p:txBody>
          <a:bodyPr wrap="square">
            <a:spAutoFit/>
          </a:bodyPr>
          <a:lstStyle/>
          <a:p>
            <a:pPr>
              <a:defRPr/>
            </a:pPr>
            <a:r>
              <a:rPr lang="en-US" sz="2000" b="1" dirty="0">
                <a:effectLst>
                  <a:outerShdw blurRad="38100" dist="38100" dir="2700000" algn="tl">
                    <a:srgbClr val="000000">
                      <a:alpha val="43137"/>
                    </a:srgbClr>
                  </a:outerShdw>
                </a:effectLst>
                <a:latin typeface="Arial" charset="0"/>
              </a:rPr>
              <a:t>After identifying the main tectonic structures and lineaments on the basis of sat-photos, aero-photos, or topographic maps, the number of these structures and their intersections are digitized using an appropriated grid and combined with the available geological, geochemical, or geophysical information. The data is then processed to determine  the Range Correlation Coefficient (R.C.C.) that best characterizes the mineralized zone.</a:t>
            </a:r>
            <a:endParaRPr lang="en-CA" sz="2000" b="1" dirty="0">
              <a:effectLst>
                <a:outerShdw blurRad="38100" dist="38100" dir="2700000" algn="tl">
                  <a:srgbClr val="000000">
                    <a:alpha val="43137"/>
                  </a:srgbClr>
                </a:outerShdw>
              </a:effectLst>
              <a:latin typeface="Arial" charset="0"/>
            </a:endParaRPr>
          </a:p>
        </p:txBody>
      </p:sp>
      <p:pic>
        <p:nvPicPr>
          <p:cNvPr id="5" name="Content Placeholder 3" descr="4 Methods copy.jpg"/>
          <p:cNvPicPr>
            <a:picLocks noChangeAspect="1"/>
          </p:cNvPicPr>
          <p:nvPr/>
        </p:nvPicPr>
        <p:blipFill>
          <a:blip r:embed="rId2" cstate="print"/>
          <a:srcRect/>
          <a:stretch>
            <a:fillRect/>
          </a:stretch>
        </p:blipFill>
        <p:spPr bwMode="auto">
          <a:xfrm>
            <a:off x="5508104" y="1340768"/>
            <a:ext cx="3286125" cy="3033713"/>
          </a:xfrm>
          <a:prstGeom prst="rect">
            <a:avLst/>
          </a:prstGeom>
          <a:noFill/>
          <a:ln w="9525">
            <a:noFill/>
            <a:miter lim="800000"/>
            <a:headEnd/>
            <a:tailEnd/>
          </a:ln>
        </p:spPr>
      </p:pic>
      <p:sp>
        <p:nvSpPr>
          <p:cNvPr id="6" name="Freeform 6"/>
          <p:cNvSpPr>
            <a:spLocks noChangeArrowheads="1"/>
          </p:cNvSpPr>
          <p:nvPr/>
        </p:nvSpPr>
        <p:spPr bwMode="auto">
          <a:xfrm>
            <a:off x="7884368" y="3429000"/>
            <a:ext cx="569912" cy="636662"/>
          </a:xfrm>
          <a:custGeom>
            <a:avLst/>
            <a:gdLst>
              <a:gd name="T0" fmla="*/ 0 w 515389"/>
              <a:gd name="T1" fmla="*/ 3065898 h 392604"/>
              <a:gd name="T2" fmla="*/ 100753 w 515389"/>
              <a:gd name="T3" fmla="*/ 2508461 h 392604"/>
              <a:gd name="T4" fmla="*/ 470172 w 515389"/>
              <a:gd name="T5" fmla="*/ 5295642 h 392604"/>
              <a:gd name="T6" fmla="*/ 503755 w 515389"/>
              <a:gd name="T7" fmla="*/ 6410498 h 392604"/>
              <a:gd name="T8" fmla="*/ 671672 w 515389"/>
              <a:gd name="T9" fmla="*/ 4459489 h 392604"/>
              <a:gd name="T10" fmla="*/ 839591 w 515389"/>
              <a:gd name="T11" fmla="*/ 2229757 h 392604"/>
              <a:gd name="T12" fmla="*/ 906756 w 515389"/>
              <a:gd name="T13" fmla="*/ 1393588 h 392604"/>
              <a:gd name="T14" fmla="*/ 940341 w 515389"/>
              <a:gd name="T15" fmla="*/ 557446 h 392604"/>
              <a:gd name="T16" fmla="*/ 1041092 w 515389"/>
              <a:gd name="T17" fmla="*/ 0 h 3926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5389"/>
              <a:gd name="T28" fmla="*/ 0 h 392604"/>
              <a:gd name="T29" fmla="*/ 515389 w 515389"/>
              <a:gd name="T30" fmla="*/ 392604 h 3926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5389" h="392604">
                <a:moveTo>
                  <a:pt x="0" y="182880"/>
                </a:moveTo>
                <a:cubicBezTo>
                  <a:pt x="16626" y="171796"/>
                  <a:pt x="30284" y="145710"/>
                  <a:pt x="49877" y="149629"/>
                </a:cubicBezTo>
                <a:cubicBezTo>
                  <a:pt x="157788" y="171211"/>
                  <a:pt x="180079" y="236867"/>
                  <a:pt x="232757" y="315884"/>
                </a:cubicBezTo>
                <a:cubicBezTo>
                  <a:pt x="238299" y="338051"/>
                  <a:pt x="228945" y="392604"/>
                  <a:pt x="249382" y="382385"/>
                </a:cubicBezTo>
                <a:cubicBezTo>
                  <a:pt x="292021" y="361065"/>
                  <a:pt x="306065" y="305673"/>
                  <a:pt x="332509" y="266007"/>
                </a:cubicBezTo>
                <a:cubicBezTo>
                  <a:pt x="361510" y="222506"/>
                  <a:pt x="387568" y="177112"/>
                  <a:pt x="415637" y="133004"/>
                </a:cubicBezTo>
                <a:cubicBezTo>
                  <a:pt x="426364" y="116147"/>
                  <a:pt x="442568" y="102083"/>
                  <a:pt x="448887" y="83127"/>
                </a:cubicBezTo>
                <a:cubicBezTo>
                  <a:pt x="454429" y="66502"/>
                  <a:pt x="454565" y="46935"/>
                  <a:pt x="465513" y="33251"/>
                </a:cubicBezTo>
                <a:cubicBezTo>
                  <a:pt x="477995" y="17648"/>
                  <a:pt x="515389" y="0"/>
                  <a:pt x="515389" y="0"/>
                </a:cubicBezTo>
              </a:path>
            </a:pathLst>
          </a:custGeom>
          <a:noFill/>
          <a:ln w="66675" algn="ctr">
            <a:solidFill>
              <a:srgbClr val="FF0000"/>
            </a:solidFill>
            <a:round/>
            <a:headEnd/>
            <a:tailEnd/>
          </a:ln>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3069"/>
            <a:ext cx="9144555" cy="6740307"/>
          </a:xfrm>
          <a:prstGeom prst="rect">
            <a:avLst/>
          </a:prstGeom>
          <a:noFill/>
        </p:spPr>
        <p:txBody>
          <a:bodyPr wrap="none" rtlCol="0">
            <a:spAutoFit/>
          </a:bodyPr>
          <a:lstStyle/>
          <a:p>
            <a:r>
              <a:rPr lang="en-US" dirty="0"/>
              <a:t>What will you have as the results?</a:t>
            </a:r>
          </a:p>
          <a:p>
            <a:pPr algn="ctr"/>
            <a:r>
              <a:rPr lang="en-US" b="1" dirty="0">
                <a:effectLst>
                  <a:outerShdw blurRad="38100" dist="38100" dir="2700000" algn="tl">
                    <a:srgbClr val="000000">
                      <a:alpha val="43137"/>
                    </a:srgbClr>
                  </a:outerShdw>
                </a:effectLst>
              </a:rPr>
              <a:t>LINEAMENT ANALYSIS</a:t>
            </a:r>
          </a:p>
          <a:p>
            <a:pPr algn="ctr"/>
            <a:endParaRPr lang="en-US" dirty="0"/>
          </a:p>
          <a:p>
            <a:pPr lvl="0"/>
            <a:r>
              <a:rPr lang="en-US" dirty="0">
                <a:effectLst>
                  <a:outerShdw blurRad="38100" dist="38100" dir="2700000" algn="tl">
                    <a:srgbClr val="000000">
                      <a:alpha val="43137"/>
                    </a:srgbClr>
                  </a:outerShdw>
                </a:effectLst>
              </a:rPr>
              <a:t>Maps of all lineaments on the properties – tertiary (smallest), secondary (medium) </a:t>
            </a:r>
          </a:p>
          <a:p>
            <a:pPr lvl="0"/>
            <a:r>
              <a:rPr lang="en-US" dirty="0">
                <a:effectLst>
                  <a:outerShdw blurRad="38100" dist="38100" dir="2700000" algn="tl">
                    <a:srgbClr val="000000">
                      <a:alpha val="43137"/>
                    </a:srgbClr>
                  </a:outerShdw>
                </a:effectLst>
              </a:rPr>
              <a:t>main (regional scale) and circular (most often reflect intrusive bodies underneath)</a:t>
            </a:r>
          </a:p>
          <a:p>
            <a:pPr lvl="0"/>
            <a:endParaRPr lang="en-US" dirty="0"/>
          </a:p>
          <a:p>
            <a:pPr lvl="0"/>
            <a:r>
              <a:rPr lang="en-US" dirty="0"/>
              <a:t>Rose-diagrams maps for the properties and surroundings – </a:t>
            </a:r>
          </a:p>
          <a:p>
            <a:pPr lvl="0"/>
            <a:r>
              <a:rPr lang="en-US" dirty="0"/>
              <a:t>the spatial distribution of the  preferred orientations of lineaments (</a:t>
            </a:r>
            <a:r>
              <a:rPr lang="en-US" dirty="0" err="1"/>
              <a:t>fractures&amp;faults</a:t>
            </a:r>
            <a:r>
              <a:rPr lang="en-US" dirty="0"/>
              <a:t>)</a:t>
            </a:r>
          </a:p>
          <a:p>
            <a:pPr lvl="0"/>
            <a:endParaRPr lang="en-US" dirty="0"/>
          </a:p>
          <a:p>
            <a:pPr lvl="0"/>
            <a:r>
              <a:rPr lang="en-US" dirty="0">
                <a:effectLst>
                  <a:outerShdw blurRad="38100" dist="38100" dir="2700000" algn="tl">
                    <a:srgbClr val="000000">
                      <a:alpha val="43137"/>
                    </a:srgbClr>
                  </a:outerShdw>
                </a:effectLst>
              </a:rPr>
              <a:t>Contour maps of various lineament densities and their intersections in various </a:t>
            </a:r>
          </a:p>
          <a:p>
            <a:pPr lvl="0"/>
            <a:r>
              <a:rPr lang="en-US" dirty="0">
                <a:effectLst>
                  <a:outerShdw blurRad="38100" dist="38100" dir="2700000" algn="tl">
                    <a:srgbClr val="000000">
                      <a:alpha val="43137"/>
                    </a:srgbClr>
                  </a:outerShdw>
                </a:effectLst>
              </a:rPr>
              <a:t>combinations</a:t>
            </a:r>
          </a:p>
          <a:p>
            <a:pPr lvl="0"/>
            <a:endParaRPr lang="en-US" dirty="0"/>
          </a:p>
          <a:p>
            <a:pPr lvl="0"/>
            <a:r>
              <a:rPr lang="en-US" dirty="0"/>
              <a:t>Overlays of the maps above on the geology/geophysics/geochemistry (soil) or anything </a:t>
            </a:r>
          </a:p>
          <a:p>
            <a:pPr lvl="0"/>
            <a:r>
              <a:rPr lang="en-US" dirty="0"/>
              <a:t>else you have. Often it allows revealing new pattern in the relations between </a:t>
            </a:r>
          </a:p>
          <a:p>
            <a:pPr lvl="0"/>
            <a:r>
              <a:rPr lang="en-US" dirty="0"/>
              <a:t>mineralization and structure, and consequently it shows where to explore further for the </a:t>
            </a:r>
          </a:p>
          <a:p>
            <a:pPr lvl="0"/>
            <a:r>
              <a:rPr lang="en-US" dirty="0"/>
              <a:t>previously unknown mineralization zones.</a:t>
            </a:r>
          </a:p>
          <a:p>
            <a:pPr lvl="0"/>
            <a:endParaRPr lang="en-US" dirty="0"/>
          </a:p>
          <a:p>
            <a:pPr lvl="0"/>
            <a:r>
              <a:rPr lang="en-US" dirty="0">
                <a:effectLst>
                  <a:outerShdw blurRad="38100" dist="38100" dir="2700000" algn="tl">
                    <a:srgbClr val="000000">
                      <a:alpha val="43137"/>
                    </a:srgbClr>
                  </a:outerShdw>
                </a:effectLst>
              </a:rPr>
              <a:t>Exploration Target Map based on the lineaments and additional info you already have – </a:t>
            </a:r>
          </a:p>
          <a:p>
            <a:pPr lvl="0"/>
            <a:r>
              <a:rPr lang="en-US" dirty="0">
                <a:effectLst>
                  <a:outerShdw blurRad="38100" dist="38100" dir="2700000" algn="tl">
                    <a:srgbClr val="000000">
                      <a:alpha val="43137"/>
                    </a:srgbClr>
                  </a:outerShdw>
                </a:effectLst>
              </a:rPr>
              <a:t>for individual properties and surroundings.</a:t>
            </a:r>
          </a:p>
          <a:p>
            <a:r>
              <a:rPr lang="en-US" dirty="0">
                <a:effectLst>
                  <a:outerShdw blurRad="38100" dist="38100" dir="2700000" algn="tl">
                    <a:srgbClr val="000000">
                      <a:alpha val="43137"/>
                    </a:srgbClr>
                  </a:outerShdw>
                </a:effectLst>
              </a:rPr>
              <a:t>In other words – you will have few new layers of data and interpretation based on ALL </a:t>
            </a:r>
          </a:p>
          <a:p>
            <a:r>
              <a:rPr lang="en-US" dirty="0">
                <a:effectLst>
                  <a:outerShdw blurRad="38100" dist="38100" dir="2700000" algn="tl">
                    <a:srgbClr val="000000">
                      <a:alpha val="43137"/>
                    </a:srgbClr>
                  </a:outerShdw>
                </a:effectLst>
              </a:rPr>
              <a:t>data you have and on MY results from structural analysis – </a:t>
            </a:r>
          </a:p>
          <a:p>
            <a:r>
              <a:rPr lang="en-US" dirty="0">
                <a:effectLst>
                  <a:outerShdw blurRad="38100" dist="38100" dir="2700000" algn="tl">
                    <a:srgbClr val="000000">
                      <a:alpha val="43137"/>
                    </a:srgbClr>
                  </a:outerShdw>
                </a:effectLst>
              </a:rPr>
              <a:t>NEW EXPLORATION TARGET MAPS.</a:t>
            </a:r>
          </a:p>
          <a:p>
            <a:endParaRPr lang="en-US" dirty="0"/>
          </a:p>
          <a:p>
            <a:r>
              <a:rPr lang="en-US" dirty="0"/>
              <a:t>And, of course, the report will wrap up all the results.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260648"/>
            <a:ext cx="7956376" cy="6186309"/>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ANALOGUE  MODELING</a:t>
            </a:r>
          </a:p>
          <a:p>
            <a:endParaRPr lang="en-US" dirty="0"/>
          </a:p>
          <a:p>
            <a:r>
              <a:rPr lang="en-US" dirty="0"/>
              <a:t>As a product to deliver you would have a report on the modeling with experiments pictures, interpretation and Exploration Target Map (based on the elastic and plastic deformation patterns).</a:t>
            </a:r>
          </a:p>
          <a:p>
            <a:endParaRPr lang="en-US" dirty="0"/>
          </a:p>
          <a:p>
            <a:r>
              <a:rPr lang="en-US" dirty="0">
                <a:effectLst>
                  <a:outerShdw blurRad="38100" dist="38100" dir="2700000" algn="tl">
                    <a:srgbClr val="000000">
                      <a:alpha val="43137"/>
                    </a:srgbClr>
                  </a:outerShdw>
                </a:effectLst>
              </a:rPr>
              <a:t>In other words  - again – you will have few new layers of data and interpretation based on ALL data you have and on MY results from structural analysis – one more NEW EXPLORATION TARGET MAPS for the properties.</a:t>
            </a:r>
          </a:p>
          <a:p>
            <a:endParaRPr lang="en-US" dirty="0">
              <a:effectLst>
                <a:outerShdw blurRad="38100" dist="38100" dir="2700000" algn="tl">
                  <a:srgbClr val="000000">
                    <a:alpha val="43137"/>
                  </a:srgbClr>
                </a:outerShdw>
              </a:effectLst>
            </a:endParaRPr>
          </a:p>
          <a:p>
            <a:r>
              <a:rPr lang="en-US" dirty="0"/>
              <a:t>Structural Lineament Analysis can be done separately, without subsequent Physical Modeling. Yet, the combination of two would be recommended, since it increases reliability of the interpretation.</a:t>
            </a:r>
          </a:p>
          <a:p>
            <a:endParaRPr lang="en-US" dirty="0"/>
          </a:p>
          <a:p>
            <a:r>
              <a:rPr lang="en-US" dirty="0" err="1">
                <a:effectLst>
                  <a:outerShdw blurRad="38100" dist="38100" dir="2700000" algn="tl">
                    <a:srgbClr val="000000">
                      <a:alpha val="43137"/>
                    </a:srgbClr>
                  </a:outerShdw>
                </a:effectLst>
              </a:rPr>
              <a:t>R.C.C.</a:t>
            </a:r>
            <a:r>
              <a:rPr lang="en-US" dirty="0">
                <a:effectLst>
                  <a:outerShdw blurRad="38100" dist="38100" dir="2700000" algn="tl">
                    <a:srgbClr val="000000">
                      <a:alpha val="43137"/>
                    </a:srgbClr>
                  </a:outerShdw>
                </a:effectLst>
              </a:rPr>
              <a:t> statistical application is also very recommended. It could be done in pair with LA only, with additional layers of database (table) data, and with </a:t>
            </a:r>
            <a:r>
              <a:rPr lang="en-US" dirty="0" err="1">
                <a:effectLst>
                  <a:outerShdw blurRad="38100" dist="38100" dir="2700000" algn="tl">
                    <a:srgbClr val="000000">
                      <a:alpha val="43137"/>
                    </a:srgbClr>
                  </a:outerShdw>
                </a:effectLst>
              </a:rPr>
              <a:t>LA+PhM</a:t>
            </a:r>
            <a:r>
              <a:rPr lang="en-US" dirty="0">
                <a:effectLst>
                  <a:outerShdw blurRad="38100" dist="38100" dir="2700000" algn="tl">
                    <a:srgbClr val="000000">
                      <a:alpha val="43137"/>
                    </a:srgbClr>
                  </a:outerShdw>
                </a:effectLst>
              </a:rPr>
              <a:t> as well</a:t>
            </a:r>
          </a:p>
          <a:p>
            <a:endParaRPr lang="en-US" dirty="0">
              <a:effectLst>
                <a:outerShdw blurRad="38100" dist="38100" dir="2700000" algn="tl">
                  <a:srgbClr val="000000">
                    <a:alpha val="43137"/>
                  </a:srgbClr>
                </a:outerShdw>
              </a:effectLst>
            </a:endParaRPr>
          </a:p>
          <a:p>
            <a:endParaRPr lang="en-US" dirty="0"/>
          </a:p>
          <a:p>
            <a:endParaRPr lang="en-US" dirty="0"/>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eureka1.jpg"/>
          <p:cNvPicPr>
            <a:picLocks noChangeAspect="1"/>
          </p:cNvPicPr>
          <p:nvPr/>
        </p:nvPicPr>
        <p:blipFill>
          <a:blip r:embed="rId3" cstate="print"/>
          <a:srcRect/>
          <a:stretch>
            <a:fillRect/>
          </a:stretch>
        </p:blipFill>
        <p:spPr bwMode="auto">
          <a:xfrm>
            <a:off x="4139952" y="-1725886"/>
            <a:ext cx="5544616" cy="8583886"/>
          </a:xfrm>
          <a:prstGeom prst="rect">
            <a:avLst/>
          </a:prstGeom>
          <a:noFill/>
          <a:ln w="9525">
            <a:noFill/>
            <a:miter lim="800000"/>
            <a:headEnd/>
            <a:tailEnd/>
          </a:ln>
        </p:spPr>
      </p:pic>
      <p:sp>
        <p:nvSpPr>
          <p:cNvPr id="19461" name="Rectangle 5"/>
          <p:cNvSpPr>
            <a:spLocks noChangeArrowheads="1"/>
          </p:cNvSpPr>
          <p:nvPr/>
        </p:nvSpPr>
        <p:spPr bwMode="auto">
          <a:xfrm>
            <a:off x="-71438" y="404665"/>
            <a:ext cx="9215438" cy="7109639"/>
          </a:xfrm>
          <a:prstGeom prst="rect">
            <a:avLst/>
          </a:prstGeom>
          <a:noFill/>
          <a:ln w="9525">
            <a:noFill/>
            <a:miter lim="800000"/>
            <a:headEnd/>
            <a:tailEnd/>
          </a:ln>
          <a:effectLst/>
        </p:spPr>
        <p:txBody>
          <a:bodyPr wrap="square">
            <a:spAutoFit/>
          </a:bodyPr>
          <a:lstStyle/>
          <a:p>
            <a:pPr algn="ctr">
              <a:defRPr/>
            </a:pPr>
            <a:r>
              <a:rPr lang="en-US" sz="2800" b="1" dirty="0">
                <a:solidFill>
                  <a:srgbClr val="FF0000"/>
                </a:solidFill>
                <a:effectLst>
                  <a:outerShdw blurRad="38100" dist="38100" dir="2700000" algn="tl">
                    <a:srgbClr val="000000">
                      <a:alpha val="43137"/>
                    </a:srgbClr>
                  </a:outerShdw>
                </a:effectLst>
                <a:latin typeface="Arial" charset="0"/>
              </a:rPr>
              <a:t>REMOTE EXPLORATION</a:t>
            </a:r>
          </a:p>
          <a:p>
            <a:pPr algn="ctr">
              <a:defRPr/>
            </a:pPr>
            <a:endParaRPr lang="en-US" sz="2800" b="1" dirty="0">
              <a:solidFill>
                <a:srgbClr val="FFFF00"/>
              </a:solidFill>
              <a:effectLst>
                <a:outerShdw blurRad="38100" dist="38100" dir="2700000" algn="tl">
                  <a:srgbClr val="000000">
                    <a:alpha val="43137"/>
                  </a:srgbClr>
                </a:outerShdw>
              </a:effectLst>
            </a:endParaRPr>
          </a:p>
          <a:p>
            <a:pPr algn="ctr">
              <a:defRPr/>
            </a:pPr>
            <a:r>
              <a:rPr lang="en-US" sz="2800" b="1" dirty="0">
                <a:solidFill>
                  <a:srgbClr val="FFFF00"/>
                </a:solidFill>
                <a:effectLst>
                  <a:outerShdw blurRad="38100" dist="38100" dir="2700000" algn="tl">
                    <a:srgbClr val="000000">
                      <a:alpha val="43137"/>
                    </a:srgbClr>
                  </a:outerShdw>
                </a:effectLst>
                <a:latin typeface="Arial" charset="0"/>
              </a:rPr>
              <a:t>Structural lineament analysis and analogue modeling and original statistical approach - </a:t>
            </a:r>
            <a:r>
              <a:rPr lang="en-CA" sz="2800" b="1" dirty="0">
                <a:solidFill>
                  <a:srgbClr val="FFFF00"/>
                </a:solidFill>
                <a:effectLst>
                  <a:outerShdw blurRad="38100" dist="38100" dir="2700000" algn="tl">
                    <a:srgbClr val="000000">
                      <a:alpha val="43137"/>
                    </a:srgbClr>
                  </a:outerShdw>
                </a:effectLst>
                <a:latin typeface="Arial" charset="0"/>
              </a:rPr>
              <a:t> identifying areas with promise of containing a mineral deposit</a:t>
            </a:r>
            <a:br>
              <a:rPr lang="en-US" sz="2800" b="1" dirty="0">
                <a:solidFill>
                  <a:srgbClr val="FFFF00"/>
                </a:solidFill>
                <a:effectLst>
                  <a:outerShdw blurRad="38100" dist="38100" dir="2700000" algn="tl">
                    <a:srgbClr val="000000"/>
                  </a:outerShdw>
                </a:effectLst>
                <a:latin typeface="Arial" charset="0"/>
              </a:rPr>
            </a:br>
            <a:endParaRPr lang="en-US" sz="2800" b="1" dirty="0">
              <a:solidFill>
                <a:srgbClr val="FFFF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latin typeface="Arial" charset="0"/>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a:p>
            <a:pPr>
              <a:defRPr/>
            </a:pPr>
            <a:r>
              <a:rPr lang="en-US" sz="1600" dirty="0">
                <a:solidFill>
                  <a:srgbClr val="FFFF00"/>
                </a:solidFill>
                <a:ea typeface="Times New Roman" pitchFamily="18" charset="0"/>
              </a:rPr>
              <a:t>; </a:t>
            </a:r>
            <a:r>
              <a:rPr lang="en-US" sz="2400" b="1" dirty="0" err="1">
                <a:solidFill>
                  <a:srgbClr val="FFFF00"/>
                </a:solidFill>
                <a:ea typeface="Times New Roman" pitchFamily="18" charset="0"/>
                <a:hlinkClick r:id="rId4"/>
              </a:rPr>
              <a:t>vgalkin60@gmail.com</a:t>
            </a:r>
            <a:r>
              <a:rPr lang="en-US" sz="2400" i="1" dirty="0">
                <a:solidFill>
                  <a:srgbClr val="FF0000"/>
                </a:solidFill>
                <a:latin typeface="Arial" charset="0"/>
              </a:rPr>
              <a:t> </a:t>
            </a:r>
          </a:p>
          <a:p>
            <a:pPr>
              <a:defRPr/>
            </a:pPr>
            <a:r>
              <a:rPr lang="en-US" sz="2400" i="1" dirty="0">
                <a:solidFill>
                  <a:srgbClr val="FF0000"/>
                </a:solidFill>
                <a:effectLst>
                  <a:outerShdw blurRad="38100" dist="38100" dir="2700000" algn="tl">
                    <a:srgbClr val="000000"/>
                  </a:outerShdw>
                </a:effectLst>
              </a:rPr>
              <a:t> </a:t>
            </a:r>
            <a:r>
              <a:rPr lang="en-US" sz="2400" i="1" dirty="0" err="1">
                <a:solidFill>
                  <a:srgbClr val="FF0000"/>
                </a:solidFill>
                <a:effectLst>
                  <a:outerShdw blurRad="38100" dist="38100" dir="2700000" algn="tl">
                    <a:srgbClr val="000000"/>
                  </a:outerShdw>
                </a:effectLst>
              </a:rPr>
              <a:t>Cell:1</a:t>
            </a:r>
            <a:r>
              <a:rPr lang="en-US" sz="2400" i="1" dirty="0">
                <a:solidFill>
                  <a:srgbClr val="FF0000"/>
                </a:solidFill>
                <a:effectLst>
                  <a:outerShdw blurRad="38100" dist="38100" dir="2700000" algn="tl">
                    <a:srgbClr val="000000"/>
                  </a:outerShdw>
                </a:effectLst>
              </a:rPr>
              <a:t>-647 -501-0590</a:t>
            </a:r>
            <a:endParaRPr lang="en-US" sz="2400" i="1" dirty="0">
              <a:solidFill>
                <a:srgbClr val="FF0000"/>
              </a:solidFill>
              <a:effectLst>
                <a:outerShdw blurRad="38100" dist="38100" dir="2700000" algn="tl">
                  <a:srgbClr val="000000"/>
                </a:outerShdw>
              </a:effectLst>
              <a:latin typeface="Arial" charset="0"/>
            </a:endParaRPr>
          </a:p>
          <a:p>
            <a:pPr>
              <a:defRPr/>
            </a:pPr>
            <a:endParaRPr lang="en-US" sz="2400" i="1" dirty="0">
              <a:solidFill>
                <a:srgbClr val="FF0000"/>
              </a:solidFill>
              <a:effectLst>
                <a:outerShdw blurRad="38100" dist="38100" dir="2700000" algn="tl">
                  <a:srgbClr val="000000"/>
                </a:outerShdw>
              </a:effectLst>
              <a:latin typeface="Arial" charset="0"/>
            </a:endParaRPr>
          </a:p>
          <a:p>
            <a:pPr>
              <a:defRPr/>
            </a:pPr>
            <a:endParaRPr lang="en-US" sz="2400" i="1" dirty="0">
              <a:solidFill>
                <a:srgbClr val="FF0000"/>
              </a:solidFill>
              <a:effectLst>
                <a:outerShdw blurRad="38100" dist="38100" dir="2700000" algn="tl">
                  <a:srgbClr val="000000"/>
                </a:outerShdw>
              </a:effectLst>
              <a:latin typeface="Arial" charset="0"/>
            </a:endParaRPr>
          </a:p>
          <a:p>
            <a:pPr algn="ctr">
              <a:defRPr/>
            </a:pPr>
            <a:r>
              <a:rPr lang="en-US" sz="2400" i="1" dirty="0">
                <a:solidFill>
                  <a:srgbClr val="FF0000"/>
                </a:solidFill>
                <a:effectLst>
                  <a:outerShdw blurRad="38100" dist="38100" dir="2700000" algn="tl">
                    <a:srgbClr val="000000"/>
                  </a:outerShdw>
                </a:effectLst>
                <a:latin typeface="Arial" charset="0"/>
              </a:rPr>
              <a:t>                 </a:t>
            </a:r>
            <a:endParaRPr lang="en-US" sz="2400" i="1" dirty="0">
              <a:effectLst>
                <a:outerShdw blurRad="38100" dist="38100" dir="2700000" algn="tl">
                  <a:srgbClr val="000000"/>
                </a:outerShdw>
              </a:effectLst>
              <a:latin typeface="Arial" charset="0"/>
            </a:endParaRPr>
          </a:p>
        </p:txBody>
      </p:sp>
      <p:sp>
        <p:nvSpPr>
          <p:cNvPr id="6" name="TextBox 5"/>
          <p:cNvSpPr txBox="1"/>
          <p:nvPr/>
        </p:nvSpPr>
        <p:spPr>
          <a:xfrm>
            <a:off x="-108520" y="2852936"/>
            <a:ext cx="4339137" cy="2739211"/>
          </a:xfrm>
          <a:prstGeom prst="rect">
            <a:avLst/>
          </a:prstGeom>
          <a:noFill/>
        </p:spPr>
        <p:txBody>
          <a:bodyPr wrap="none" rtlCol="0">
            <a:spAutoFit/>
          </a:bodyPr>
          <a:lstStyle/>
          <a:p>
            <a:pPr algn="ctr">
              <a:defRPr/>
            </a:pPr>
            <a:r>
              <a:rPr lang="en-US" sz="2800" b="1" i="1" dirty="0" err="1">
                <a:solidFill>
                  <a:srgbClr val="FF0000"/>
                </a:solidFill>
                <a:effectLst>
                  <a:outerShdw blurRad="38100" dist="38100" dir="2700000" algn="tl">
                    <a:srgbClr val="000000"/>
                  </a:outerShdw>
                </a:effectLst>
              </a:rPr>
              <a:t>Vadim</a:t>
            </a:r>
            <a:r>
              <a:rPr lang="en-US" sz="2800" b="1" i="1" dirty="0">
                <a:solidFill>
                  <a:srgbClr val="FF0000"/>
                </a:solidFill>
                <a:effectLst>
                  <a:outerShdw blurRad="38100" dist="38100" dir="2700000" algn="tl">
                    <a:srgbClr val="000000"/>
                  </a:outerShdw>
                </a:effectLst>
              </a:rPr>
              <a:t> </a:t>
            </a:r>
            <a:r>
              <a:rPr lang="en-US" sz="2800" b="1" i="1" dirty="0" err="1">
                <a:solidFill>
                  <a:srgbClr val="FF0000"/>
                </a:solidFill>
                <a:effectLst>
                  <a:outerShdw blurRad="38100" dist="38100" dir="2700000" algn="tl">
                    <a:srgbClr val="000000"/>
                  </a:outerShdw>
                </a:effectLst>
              </a:rPr>
              <a:t>Galkin</a:t>
            </a:r>
            <a:r>
              <a:rPr lang="en-US" sz="2800" b="1" i="1" dirty="0">
                <a:solidFill>
                  <a:srgbClr val="FF0000"/>
                </a:solidFill>
                <a:effectLst>
                  <a:outerShdw blurRad="38100" dist="38100" dir="2700000" algn="tl">
                    <a:srgbClr val="000000"/>
                  </a:outerShdw>
                </a:effectLst>
              </a:rPr>
              <a:t> </a:t>
            </a:r>
            <a:r>
              <a:rPr lang="en-US" sz="2400" b="1" i="1" dirty="0">
                <a:solidFill>
                  <a:srgbClr val="FF0000"/>
                </a:solidFill>
                <a:effectLst>
                  <a:outerShdw blurRad="38100" dist="38100" dir="2700000" algn="tl">
                    <a:srgbClr val="000000"/>
                  </a:outerShdw>
                </a:effectLst>
              </a:rPr>
              <a:t>, </a:t>
            </a:r>
            <a:r>
              <a:rPr lang="en-US" sz="2400" i="1" dirty="0">
                <a:solidFill>
                  <a:srgbClr val="FF0000"/>
                </a:solidFill>
                <a:effectLst>
                  <a:outerShdw blurRad="38100" dist="38100" dir="2700000" algn="tl">
                    <a:srgbClr val="000000"/>
                  </a:outerShdw>
                </a:effectLst>
              </a:rPr>
              <a:t>PhD, Dr Sc,</a:t>
            </a:r>
          </a:p>
          <a:p>
            <a:pPr algn="ctr">
              <a:defRPr/>
            </a:pPr>
            <a:r>
              <a:rPr lang="en-US" sz="2400" i="1" dirty="0">
                <a:solidFill>
                  <a:srgbClr val="FF0000"/>
                </a:solidFill>
                <a:effectLst>
                  <a:outerShdw blurRad="38100" dist="38100" dir="2700000" algn="tl">
                    <a:srgbClr val="000000"/>
                  </a:outerShdw>
                </a:effectLst>
              </a:rPr>
              <a:t>P .Geo</a:t>
            </a: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a:p>
            <a:pPr algn="ctr">
              <a:defRPr/>
            </a:pPr>
            <a:endParaRPr lang="en-US" sz="2400" b="1" i="1" dirty="0">
              <a:solidFill>
                <a:srgbClr val="FF0000"/>
              </a:solidFill>
              <a:effectLst>
                <a:outerShdw blurRad="38100" dist="38100" dir="2700000" algn="tl">
                  <a:srgbClr val="000000"/>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descr="base6"/>
          <p:cNvPicPr>
            <a:picLocks noChangeAspect="1" noChangeArrowheads="1"/>
          </p:cNvPicPr>
          <p:nvPr/>
        </p:nvPicPr>
        <p:blipFill>
          <a:blip r:embed="rId3" cstate="print"/>
          <a:srcRect/>
          <a:stretch>
            <a:fillRect/>
          </a:stretch>
        </p:blipFill>
        <p:spPr bwMode="auto">
          <a:xfrm>
            <a:off x="46038" y="3457575"/>
            <a:ext cx="3733800" cy="3186113"/>
          </a:xfrm>
          <a:prstGeom prst="rect">
            <a:avLst/>
          </a:prstGeom>
          <a:noFill/>
          <a:ln w="9525">
            <a:noFill/>
            <a:miter lim="800000"/>
            <a:headEnd/>
            <a:tailEnd/>
          </a:ln>
        </p:spPr>
      </p:pic>
      <p:pic>
        <p:nvPicPr>
          <p:cNvPr id="9219" name="Picture 15" descr="lineaments"/>
          <p:cNvPicPr>
            <a:picLocks noChangeAspect="1" noChangeArrowheads="1"/>
          </p:cNvPicPr>
          <p:nvPr/>
        </p:nvPicPr>
        <p:blipFill>
          <a:blip r:embed="rId4" cstate="print"/>
          <a:srcRect/>
          <a:stretch>
            <a:fillRect/>
          </a:stretch>
        </p:blipFill>
        <p:spPr bwMode="auto">
          <a:xfrm>
            <a:off x="5334000" y="1412875"/>
            <a:ext cx="3810000" cy="3533775"/>
          </a:xfrm>
          <a:prstGeom prst="rect">
            <a:avLst/>
          </a:prstGeom>
          <a:noFill/>
          <a:ln w="9525">
            <a:noFill/>
            <a:miter lim="800000"/>
            <a:headEnd/>
            <a:tailEnd/>
          </a:ln>
        </p:spPr>
      </p:pic>
      <p:pic>
        <p:nvPicPr>
          <p:cNvPr id="9220" name="Picture 17" descr="Fig2_35"/>
          <p:cNvPicPr>
            <a:picLocks noChangeAspect="1" noChangeArrowheads="1"/>
          </p:cNvPicPr>
          <p:nvPr/>
        </p:nvPicPr>
        <p:blipFill>
          <a:blip r:embed="rId5" cstate="print"/>
          <a:srcRect/>
          <a:stretch>
            <a:fillRect/>
          </a:stretch>
        </p:blipFill>
        <p:spPr bwMode="auto">
          <a:xfrm>
            <a:off x="6302375" y="4143375"/>
            <a:ext cx="2801938" cy="2714625"/>
          </a:xfrm>
          <a:prstGeom prst="rect">
            <a:avLst/>
          </a:prstGeom>
          <a:noFill/>
          <a:ln w="9525">
            <a:noFill/>
            <a:miter lim="800000"/>
            <a:headEnd/>
            <a:tailEnd/>
          </a:ln>
        </p:spPr>
      </p:pic>
      <p:sp>
        <p:nvSpPr>
          <p:cNvPr id="21512" name="Rectangle 8"/>
          <p:cNvSpPr>
            <a:spLocks noGrp="1" noChangeArrowheads="1"/>
          </p:cNvSpPr>
          <p:nvPr>
            <p:ph type="title"/>
          </p:nvPr>
        </p:nvSpPr>
        <p:spPr>
          <a:xfrm>
            <a:off x="71438" y="228600"/>
            <a:ext cx="9186862" cy="1143000"/>
          </a:xfrm>
        </p:spPr>
        <p:txBody>
          <a:bodyPr/>
          <a:lstStyle/>
          <a:p>
            <a:pPr eaLnBrk="1" hangingPunct="1">
              <a:defRPr/>
            </a:pPr>
            <a:r>
              <a:rPr lang="en-US" sz="2800" b="1" dirty="0"/>
              <a:t>Lineaments can be seen and analyzed in Infrared, </a:t>
            </a:r>
            <a:r>
              <a:rPr lang="en-US" sz="2800" b="1" dirty="0" err="1"/>
              <a:t>Radarsat</a:t>
            </a:r>
            <a:r>
              <a:rPr lang="en-US" sz="2800" b="1" dirty="0"/>
              <a:t>, </a:t>
            </a:r>
            <a:r>
              <a:rPr lang="en-US" sz="2800" b="1" dirty="0" err="1"/>
              <a:t>Landsat</a:t>
            </a:r>
            <a:r>
              <a:rPr lang="en-US" sz="2800" b="1" dirty="0"/>
              <a:t>, air photo, geophysical fields, DEM, </a:t>
            </a:r>
            <a:r>
              <a:rPr lang="en-US" sz="2800" b="1" dirty="0" err="1"/>
              <a:t>topo</a:t>
            </a:r>
            <a:r>
              <a:rPr lang="en-US" sz="2800" b="1" dirty="0"/>
              <a:t>-maps  etc</a:t>
            </a:r>
          </a:p>
        </p:txBody>
      </p:sp>
      <p:pic>
        <p:nvPicPr>
          <p:cNvPr id="9222" name="Content Placeholder 7" descr="Iowa_magnetic_map.jpg"/>
          <p:cNvPicPr>
            <a:picLocks noGrp="1" noChangeAspect="1"/>
          </p:cNvPicPr>
          <p:nvPr>
            <p:ph sz="half" idx="1"/>
          </p:nvPr>
        </p:nvPicPr>
        <p:blipFill>
          <a:blip r:embed="rId6" cstate="print"/>
          <a:srcRect/>
          <a:stretch>
            <a:fillRect/>
          </a:stretch>
        </p:blipFill>
        <p:spPr>
          <a:xfrm>
            <a:off x="250825" y="1341438"/>
            <a:ext cx="3179763" cy="2070100"/>
          </a:xfrm>
        </p:spPr>
      </p:pic>
      <p:pic>
        <p:nvPicPr>
          <p:cNvPr id="9223" name="Content Placeholder 8" descr="Faults.gif"/>
          <p:cNvPicPr>
            <a:picLocks noGrp="1" noChangeAspect="1"/>
          </p:cNvPicPr>
          <p:nvPr>
            <p:ph sz="half" idx="2"/>
          </p:nvPr>
        </p:nvPicPr>
        <p:blipFill>
          <a:blip r:embed="rId7" cstate="print"/>
          <a:srcRect/>
          <a:stretch>
            <a:fillRect/>
          </a:stretch>
        </p:blipFill>
        <p:spPr>
          <a:xfrm>
            <a:off x="3924300" y="1844675"/>
            <a:ext cx="2371725" cy="338455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5" y="285750"/>
            <a:ext cx="4429125" cy="785813"/>
          </a:xfrm>
        </p:spPr>
        <p:txBody>
          <a:bodyPr/>
          <a:lstStyle/>
          <a:p>
            <a:pPr>
              <a:defRPr/>
            </a:pPr>
            <a:r>
              <a:rPr lang="en-CA" sz="1800" b="1" dirty="0"/>
              <a:t>Gradual progressing and surfacing of the hidden linear flaws (anomalies) on the wall or floor</a:t>
            </a:r>
          </a:p>
        </p:txBody>
      </p:sp>
      <p:pic>
        <p:nvPicPr>
          <p:cNvPr id="57346" name="Picture 2"/>
          <p:cNvPicPr>
            <a:picLocks noGrp="1" noChangeAspect="1" noChangeArrowheads="1"/>
          </p:cNvPicPr>
          <p:nvPr>
            <p:ph idx="1"/>
          </p:nvPr>
        </p:nvPicPr>
        <p:blipFill>
          <a:blip r:embed="rId3" cstate="print"/>
          <a:srcRect/>
          <a:stretch>
            <a:fillRect/>
          </a:stretch>
        </p:blipFill>
        <p:spPr>
          <a:xfrm>
            <a:off x="0" y="-1251520"/>
            <a:ext cx="4572000" cy="3429000"/>
          </a:xfrm>
          <a:effectLst>
            <a:prstShdw prst="shdw17" dist="17961" dir="2700000">
              <a:schemeClr val="accent1">
                <a:gamma/>
                <a:shade val="60000"/>
                <a:invGamma/>
              </a:schemeClr>
            </a:prstShdw>
          </a:effectLst>
        </p:spPr>
      </p:pic>
      <p:pic>
        <p:nvPicPr>
          <p:cNvPr id="57347" name="Picture 3"/>
          <p:cNvPicPr>
            <a:picLocks noChangeAspect="1" noChangeArrowheads="1"/>
          </p:cNvPicPr>
          <p:nvPr/>
        </p:nvPicPr>
        <p:blipFill>
          <a:blip r:embed="rId4" cstate="print"/>
          <a:srcRect/>
          <a:stretch>
            <a:fillRect/>
          </a:stretch>
        </p:blipFill>
        <p:spPr bwMode="auto">
          <a:xfrm>
            <a:off x="4929188" y="1928813"/>
            <a:ext cx="4214812" cy="3622675"/>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9221" name="Picture 4"/>
          <p:cNvPicPr>
            <a:picLocks noChangeAspect="1" noChangeArrowheads="1"/>
          </p:cNvPicPr>
          <p:nvPr/>
        </p:nvPicPr>
        <p:blipFill>
          <a:blip r:embed="rId5" cstate="print"/>
          <a:srcRect/>
          <a:stretch>
            <a:fillRect/>
          </a:stretch>
        </p:blipFill>
        <p:spPr bwMode="auto">
          <a:xfrm>
            <a:off x="357188" y="3500438"/>
            <a:ext cx="2378075" cy="3170237"/>
          </a:xfrm>
          <a:prstGeom prst="rect">
            <a:avLst/>
          </a:prstGeom>
          <a:noFill/>
          <a:ln w="9525">
            <a:noFill/>
            <a:miter lim="800000"/>
            <a:headEnd/>
            <a:tailEnd/>
          </a:ln>
          <a:effectLst>
            <a:prstShdw prst="shdw17" dist="17961" dir="2700000">
              <a:srgbClr val="1F5C99"/>
            </a:prstShdw>
          </a:effectLst>
        </p:spPr>
      </p:pic>
      <p:sp>
        <p:nvSpPr>
          <p:cNvPr id="9222" name="Down Arrow 5"/>
          <p:cNvSpPr>
            <a:spLocks noChangeArrowheads="1"/>
          </p:cNvSpPr>
          <p:nvPr/>
        </p:nvSpPr>
        <p:spPr bwMode="auto">
          <a:xfrm>
            <a:off x="1571625" y="2428875"/>
            <a:ext cx="571500" cy="1500188"/>
          </a:xfrm>
          <a:prstGeom prst="downArrow">
            <a:avLst>
              <a:gd name="adj1" fmla="val 50000"/>
              <a:gd name="adj2" fmla="val 49997"/>
            </a:avLst>
          </a:prstGeom>
          <a:solidFill>
            <a:schemeClr val="accent1"/>
          </a:solidFill>
          <a:ln w="9525" algn="ctr">
            <a:solidFill>
              <a:schemeClr val="tx1"/>
            </a:solidFill>
            <a:round/>
            <a:headEnd/>
            <a:tailEnd/>
          </a:ln>
        </p:spPr>
        <p:txBody>
          <a:bodyPr/>
          <a:lstStyle/>
          <a:p>
            <a:endParaRPr lang="en-CA"/>
          </a:p>
        </p:txBody>
      </p:sp>
      <p:sp>
        <p:nvSpPr>
          <p:cNvPr id="9223" name="Right Arrow 6"/>
          <p:cNvSpPr>
            <a:spLocks noChangeArrowheads="1"/>
          </p:cNvSpPr>
          <p:nvPr/>
        </p:nvSpPr>
        <p:spPr bwMode="auto">
          <a:xfrm>
            <a:off x="4071938" y="2643188"/>
            <a:ext cx="1714500" cy="571500"/>
          </a:xfrm>
          <a:prstGeom prst="rightArrow">
            <a:avLst>
              <a:gd name="adj1" fmla="val 50000"/>
              <a:gd name="adj2" fmla="val 50000"/>
            </a:avLst>
          </a:prstGeom>
          <a:solidFill>
            <a:schemeClr val="accent1"/>
          </a:solidFill>
          <a:ln w="9525" algn="ctr">
            <a:solidFill>
              <a:schemeClr val="tx1"/>
            </a:solidFill>
            <a:round/>
            <a:headEnd/>
            <a:tailEnd/>
          </a:ln>
        </p:spPr>
        <p:txBody>
          <a:bodyPr/>
          <a:lstStyle/>
          <a:p>
            <a:endParaRPr lang="en-CA"/>
          </a:p>
        </p:txBody>
      </p:sp>
      <p:sp>
        <p:nvSpPr>
          <p:cNvPr id="9224" name="TextBox 7"/>
          <p:cNvSpPr txBox="1">
            <a:spLocks noChangeArrowheads="1"/>
          </p:cNvSpPr>
          <p:nvPr/>
        </p:nvSpPr>
        <p:spPr bwMode="auto">
          <a:xfrm>
            <a:off x="3347864" y="5733256"/>
            <a:ext cx="5917004" cy="646331"/>
          </a:xfrm>
          <a:prstGeom prst="rect">
            <a:avLst/>
          </a:prstGeom>
          <a:noFill/>
          <a:ln w="9525">
            <a:noFill/>
            <a:miter lim="800000"/>
            <a:headEnd/>
            <a:tailEnd/>
          </a:ln>
        </p:spPr>
        <p:txBody>
          <a:bodyPr wrap="none">
            <a:spAutoFit/>
          </a:bodyPr>
          <a:lstStyle/>
          <a:p>
            <a:r>
              <a:rPr lang="en-CA" b="1" dirty="0"/>
              <a:t>This is a good analogy of the “invisible” lineaments </a:t>
            </a:r>
          </a:p>
          <a:p>
            <a:r>
              <a:rPr lang="en-CA" b="1" dirty="0"/>
              <a:t>development  and surfacing</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Block copy.jpg"/>
          <p:cNvPicPr>
            <a:picLocks noGrp="1" noChangeAspect="1"/>
          </p:cNvPicPr>
          <p:nvPr>
            <p:ph idx="1"/>
          </p:nvPr>
        </p:nvPicPr>
        <p:blipFill>
          <a:blip r:embed="rId3" cstate="print"/>
          <a:stretch>
            <a:fillRect/>
          </a:stretch>
        </p:blipFill>
        <p:spPr>
          <a:xfrm>
            <a:off x="-754061" y="-1755576"/>
            <a:ext cx="9898061" cy="9027404"/>
          </a:xfr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Grp="1" noChangeAspect="1" noChangeArrowheads="1"/>
          </p:cNvPicPr>
          <p:nvPr>
            <p:ph idx="1"/>
          </p:nvPr>
        </p:nvPicPr>
        <p:blipFill>
          <a:blip r:embed="rId3" cstate="print"/>
          <a:srcRect/>
          <a:stretch>
            <a:fillRect/>
          </a:stretch>
        </p:blipFill>
        <p:spPr>
          <a:xfrm>
            <a:off x="1214438" y="928688"/>
            <a:ext cx="6546850" cy="5230812"/>
          </a:xfrm>
          <a:noFill/>
        </p:spPr>
      </p:pic>
      <p:sp>
        <p:nvSpPr>
          <p:cNvPr id="3075" name="TextBox 6"/>
          <p:cNvSpPr txBox="1">
            <a:spLocks noChangeArrowheads="1"/>
          </p:cNvSpPr>
          <p:nvPr/>
        </p:nvSpPr>
        <p:spPr bwMode="auto">
          <a:xfrm>
            <a:off x="3214688" y="500063"/>
            <a:ext cx="2646362" cy="369887"/>
          </a:xfrm>
          <a:prstGeom prst="rect">
            <a:avLst/>
          </a:prstGeom>
          <a:noFill/>
          <a:ln w="9525">
            <a:noFill/>
            <a:miter lim="800000"/>
            <a:headEnd/>
            <a:tailEnd/>
          </a:ln>
        </p:spPr>
        <p:txBody>
          <a:bodyPr wrap="none">
            <a:spAutoFit/>
          </a:bodyPr>
          <a:lstStyle/>
          <a:p>
            <a:r>
              <a:rPr lang="en-CA"/>
              <a:t>How to draw lineaments</a:t>
            </a:r>
          </a:p>
        </p:txBody>
      </p:sp>
      <p:cxnSp>
        <p:nvCxnSpPr>
          <p:cNvPr id="11" name="Straight Connector 10"/>
          <p:cNvCxnSpPr/>
          <p:nvPr/>
        </p:nvCxnSpPr>
        <p:spPr>
          <a:xfrm rot="16200000" flipH="1">
            <a:off x="2035968" y="2250282"/>
            <a:ext cx="2500313" cy="1143000"/>
          </a:xfrm>
          <a:prstGeom prst="line">
            <a:avLst/>
          </a:prstGeom>
          <a:ln>
            <a:solidFill>
              <a:srgbClr val="FFFF00"/>
            </a:solidFill>
            <a:prstDash val="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85938" y="5072063"/>
            <a:ext cx="1714500" cy="500062"/>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flipV="1">
            <a:off x="3929063" y="3071813"/>
            <a:ext cx="1785937" cy="1071562"/>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2428875" y="1285875"/>
            <a:ext cx="312738" cy="369888"/>
          </a:xfrm>
          <a:prstGeom prst="rect">
            <a:avLst/>
          </a:prstGeom>
          <a:noFill/>
          <a:ln w="9525">
            <a:noFill/>
            <a:miter lim="800000"/>
            <a:headEnd/>
            <a:tailEnd/>
          </a:ln>
        </p:spPr>
        <p:txBody>
          <a:bodyPr wrap="none">
            <a:spAutoFit/>
          </a:bodyPr>
          <a:lstStyle/>
          <a:p>
            <a:r>
              <a:rPr lang="en-CA">
                <a:solidFill>
                  <a:schemeClr val="bg1"/>
                </a:solidFill>
              </a:rPr>
              <a:t>1</a:t>
            </a:r>
          </a:p>
        </p:txBody>
      </p:sp>
      <p:sp>
        <p:nvSpPr>
          <p:cNvPr id="21" name="TextBox 20"/>
          <p:cNvSpPr txBox="1">
            <a:spLocks noChangeArrowheads="1"/>
          </p:cNvSpPr>
          <p:nvPr/>
        </p:nvSpPr>
        <p:spPr bwMode="auto">
          <a:xfrm>
            <a:off x="1643063" y="5572125"/>
            <a:ext cx="312737" cy="369888"/>
          </a:xfrm>
          <a:prstGeom prst="rect">
            <a:avLst/>
          </a:prstGeom>
          <a:noFill/>
          <a:ln w="9525">
            <a:noFill/>
            <a:miter lim="800000"/>
            <a:headEnd/>
            <a:tailEnd/>
          </a:ln>
        </p:spPr>
        <p:txBody>
          <a:bodyPr wrap="none">
            <a:spAutoFit/>
          </a:bodyPr>
          <a:lstStyle/>
          <a:p>
            <a:r>
              <a:rPr lang="en-CA">
                <a:solidFill>
                  <a:schemeClr val="bg1"/>
                </a:solidFill>
              </a:rPr>
              <a:t>2</a:t>
            </a:r>
          </a:p>
        </p:txBody>
      </p:sp>
      <p:sp>
        <p:nvSpPr>
          <p:cNvPr id="22" name="TextBox 21"/>
          <p:cNvSpPr txBox="1">
            <a:spLocks noChangeArrowheads="1"/>
          </p:cNvSpPr>
          <p:nvPr/>
        </p:nvSpPr>
        <p:spPr bwMode="auto">
          <a:xfrm>
            <a:off x="5786438" y="2928938"/>
            <a:ext cx="312737" cy="369887"/>
          </a:xfrm>
          <a:prstGeom prst="rect">
            <a:avLst/>
          </a:prstGeom>
          <a:noFill/>
          <a:ln w="9525">
            <a:noFill/>
            <a:miter lim="800000"/>
            <a:headEnd/>
            <a:tailEnd/>
          </a:ln>
        </p:spPr>
        <p:txBody>
          <a:bodyPr wrap="none">
            <a:spAutoFit/>
          </a:bodyPr>
          <a:lstStyle/>
          <a:p>
            <a:r>
              <a:rPr lang="en-CA">
                <a:solidFill>
                  <a:schemeClr val="bg1"/>
                </a:solidFill>
              </a:rPr>
              <a:t>3</a:t>
            </a:r>
          </a:p>
        </p:txBody>
      </p:sp>
      <p:sp>
        <p:nvSpPr>
          <p:cNvPr id="10" name="TextBox 9"/>
          <p:cNvSpPr txBox="1">
            <a:spLocks noChangeArrowheads="1"/>
          </p:cNvSpPr>
          <p:nvPr/>
        </p:nvSpPr>
        <p:spPr bwMode="auto">
          <a:xfrm>
            <a:off x="5003800" y="2133600"/>
            <a:ext cx="312738" cy="368300"/>
          </a:xfrm>
          <a:prstGeom prst="rect">
            <a:avLst/>
          </a:prstGeom>
          <a:noFill/>
          <a:ln w="9525">
            <a:noFill/>
            <a:miter lim="800000"/>
            <a:headEnd/>
            <a:tailEnd/>
          </a:ln>
        </p:spPr>
        <p:txBody>
          <a:bodyPr wrap="none">
            <a:spAutoFit/>
          </a:bodyPr>
          <a:lstStyle/>
          <a:p>
            <a:r>
              <a:rPr lang="en-US">
                <a:solidFill>
                  <a:schemeClr val="bg1"/>
                </a:solidFill>
              </a:rPr>
              <a:t>4</a:t>
            </a:r>
          </a:p>
        </p:txBody>
      </p:sp>
      <p:cxnSp>
        <p:nvCxnSpPr>
          <p:cNvPr id="16" name="Straight Connector 15"/>
          <p:cNvCxnSpPr/>
          <p:nvPr/>
        </p:nvCxnSpPr>
        <p:spPr>
          <a:xfrm flipH="1">
            <a:off x="3995738" y="1628775"/>
            <a:ext cx="792162" cy="2305050"/>
          </a:xfrm>
          <a:prstGeom prst="line">
            <a:avLst/>
          </a:prstGeom>
          <a:ln w="12700">
            <a:solidFill>
              <a:srgbClr val="FFFF00"/>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linds(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188640"/>
            <a:ext cx="3538736" cy="436910"/>
          </a:xfrm>
        </p:spPr>
        <p:txBody>
          <a:bodyPr/>
          <a:lstStyle/>
          <a:p>
            <a:r>
              <a:rPr lang="en-US" sz="2400" dirty="0"/>
              <a:t>Geological Lineaments</a:t>
            </a:r>
          </a:p>
        </p:txBody>
      </p:sp>
      <p:pic>
        <p:nvPicPr>
          <p:cNvPr id="4" name="Picture 3" descr="Faults.gif"/>
          <p:cNvPicPr>
            <a:picLocks noChangeAspect="1"/>
          </p:cNvPicPr>
          <p:nvPr/>
        </p:nvPicPr>
        <p:blipFill>
          <a:blip r:embed="rId3" cstate="print"/>
          <a:stretch>
            <a:fillRect/>
          </a:stretch>
        </p:blipFill>
        <p:spPr>
          <a:xfrm>
            <a:off x="2699792" y="692696"/>
            <a:ext cx="3733800" cy="5501640"/>
          </a:xfrm>
          <a:prstGeom prst="rect">
            <a:avLst/>
          </a:prstGeom>
          <a:ln>
            <a:solidFill>
              <a:srgbClr val="FF0000"/>
            </a:solidFill>
            <a:prstDash val="sysDot"/>
          </a:ln>
        </p:spPr>
      </p:pic>
      <p:grpSp>
        <p:nvGrpSpPr>
          <p:cNvPr id="29" name="Group 28"/>
          <p:cNvGrpSpPr/>
          <p:nvPr/>
        </p:nvGrpSpPr>
        <p:grpSpPr>
          <a:xfrm>
            <a:off x="3131840" y="620688"/>
            <a:ext cx="1224136" cy="2160240"/>
            <a:chOff x="3131840" y="620688"/>
            <a:chExt cx="1224136" cy="2160240"/>
          </a:xfrm>
        </p:grpSpPr>
        <p:cxnSp>
          <p:nvCxnSpPr>
            <p:cNvPr id="6" name="Straight Connector 5"/>
            <p:cNvCxnSpPr/>
            <p:nvPr/>
          </p:nvCxnSpPr>
          <p:spPr>
            <a:xfrm flipV="1">
              <a:off x="3131840" y="2348880"/>
              <a:ext cx="432048" cy="432048"/>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491880" y="2132856"/>
              <a:ext cx="288032" cy="144016"/>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07904" y="1916832"/>
              <a:ext cx="0" cy="288032"/>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635896" y="1916832"/>
              <a:ext cx="216024" cy="144016"/>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707904" y="1340768"/>
              <a:ext cx="216024" cy="720080"/>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51920" y="1412776"/>
              <a:ext cx="288032" cy="72008"/>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95936" y="1268760"/>
              <a:ext cx="144016" cy="216024"/>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923928" y="1124744"/>
              <a:ext cx="360040" cy="216024"/>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995936" y="620688"/>
              <a:ext cx="360040" cy="576064"/>
            </a:xfrm>
            <a:prstGeom prst="line">
              <a:avLst/>
            </a:prstGeom>
            <a:ln w="22225">
              <a:solidFill>
                <a:srgbClr val="FFFF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3419872" y="1700808"/>
            <a:ext cx="1440160" cy="1800200"/>
            <a:chOff x="3419872" y="1700808"/>
            <a:chExt cx="1440160" cy="1800200"/>
          </a:xfrm>
        </p:grpSpPr>
        <p:cxnSp>
          <p:nvCxnSpPr>
            <p:cNvPr id="31" name="Straight Connector 30"/>
            <p:cNvCxnSpPr/>
            <p:nvPr/>
          </p:nvCxnSpPr>
          <p:spPr>
            <a:xfrm flipV="1">
              <a:off x="3419872" y="2492896"/>
              <a:ext cx="864096" cy="100811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283968" y="1700808"/>
              <a:ext cx="576064" cy="79208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347864" y="692696"/>
            <a:ext cx="1826141" cy="523220"/>
          </a:xfrm>
          <a:prstGeom prst="rect">
            <a:avLst/>
          </a:prstGeom>
          <a:noFill/>
        </p:spPr>
        <p:txBody>
          <a:bodyPr wrap="none" rtlCol="0">
            <a:spAutoFit/>
          </a:bodyPr>
          <a:lstStyle/>
          <a:p>
            <a:r>
              <a:rPr lang="en-US" sz="1400" dirty="0"/>
              <a:t>Geological boundary</a:t>
            </a:r>
          </a:p>
          <a:p>
            <a:r>
              <a:rPr lang="en-US" sz="1400" dirty="0"/>
              <a:t>Between formations</a:t>
            </a:r>
          </a:p>
        </p:txBody>
      </p:sp>
      <p:sp>
        <p:nvSpPr>
          <p:cNvPr id="36" name="TextBox 35"/>
          <p:cNvSpPr txBox="1"/>
          <p:nvPr/>
        </p:nvSpPr>
        <p:spPr>
          <a:xfrm>
            <a:off x="4860032" y="1556792"/>
            <a:ext cx="582211" cy="307777"/>
          </a:xfrm>
          <a:prstGeom prst="rect">
            <a:avLst/>
          </a:prstGeom>
          <a:noFill/>
        </p:spPr>
        <p:txBody>
          <a:bodyPr wrap="none" rtlCol="0">
            <a:spAutoFit/>
          </a:bodyPr>
          <a:lstStyle/>
          <a:p>
            <a:r>
              <a:rPr lang="en-US" sz="1400" dirty="0"/>
              <a:t>Fault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repeatCount="indefinite"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repeatCount="indefinite" fill="hold" nodeType="clickEffect">
                                  <p:stCondLst>
                                    <p:cond delay="0"/>
                                  </p:stCondLst>
                                  <p:endCondLst>
                                    <p:cond evt="onNext" delay="0">
                                      <p:tgtEl>
                                        <p:sldTgt/>
                                      </p:tgtEl>
                                    </p:cond>
                                  </p:endCondLst>
                                  <p:childTnLst>
                                    <p:set>
                                      <p:cBhvr>
                                        <p:cTn id="16" dur="1" fill="hold">
                                          <p:stCondLst>
                                            <p:cond delay="0"/>
                                          </p:stCondLst>
                                        </p:cTn>
                                        <p:tgtEl>
                                          <p:spTgt spid="34"/>
                                        </p:tgtEl>
                                        <p:attrNameLst>
                                          <p:attrName>style.visibility</p:attrName>
                                        </p:attrNameLst>
                                      </p:cBhvr>
                                      <p:to>
                                        <p:strVal val="visible"/>
                                      </p:to>
                                    </p:set>
                                    <p:animEffect transition="in" filter="checkerboard(across)">
                                      <p:cBhvr>
                                        <p:cTn id="17" dur="20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linds(horizontal)">
                                      <p:cBhvr>
                                        <p:cTn id="2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owa_magnetic_map.jpg"/>
          <p:cNvPicPr>
            <a:picLocks noGrp="1" noChangeAspect="1"/>
          </p:cNvPicPr>
          <p:nvPr>
            <p:ph idx="1"/>
          </p:nvPr>
        </p:nvPicPr>
        <p:blipFill>
          <a:blip r:embed="rId3" cstate="print"/>
          <a:stretch>
            <a:fillRect/>
          </a:stretch>
        </p:blipFill>
        <p:spPr>
          <a:xfrm>
            <a:off x="0" y="899919"/>
            <a:ext cx="9144000" cy="5958081"/>
          </a:xfrm>
          <a:ln w="25400"/>
          <a:effectLst>
            <a:outerShdw blurRad="50800" dist="50800" dir="5400000" sx="110000" sy="110000" algn="ctr" rotWithShape="0">
              <a:srgbClr val="000000">
                <a:alpha val="43137"/>
              </a:srgbClr>
            </a:outerShdw>
          </a:effectLst>
        </p:spPr>
      </p:pic>
      <p:sp>
        <p:nvSpPr>
          <p:cNvPr id="2" name="Title 1"/>
          <p:cNvSpPr>
            <a:spLocks noGrp="1"/>
          </p:cNvSpPr>
          <p:nvPr>
            <p:ph type="title"/>
          </p:nvPr>
        </p:nvSpPr>
        <p:spPr>
          <a:xfrm>
            <a:off x="1979712" y="0"/>
            <a:ext cx="4474840" cy="652934"/>
          </a:xfrm>
        </p:spPr>
        <p:txBody>
          <a:bodyPr/>
          <a:lstStyle/>
          <a:p>
            <a:r>
              <a:rPr lang="en-US" sz="2400" dirty="0"/>
              <a:t>Geophysical lineaments</a:t>
            </a:r>
          </a:p>
        </p:txBody>
      </p:sp>
      <p:cxnSp>
        <p:nvCxnSpPr>
          <p:cNvPr id="16" name="Straight Connector 15"/>
          <p:cNvCxnSpPr/>
          <p:nvPr/>
        </p:nvCxnSpPr>
        <p:spPr>
          <a:xfrm>
            <a:off x="4499992" y="4797152"/>
            <a:ext cx="1944216" cy="1512168"/>
          </a:xfrm>
          <a:prstGeom prst="line">
            <a:avLst/>
          </a:prstGeom>
          <a:ln w="31750">
            <a:solidFill>
              <a:schemeClr val="tx1"/>
            </a:solidFill>
            <a:prstDash val="sysDash"/>
          </a:ln>
          <a:effectLst>
            <a:outerShdw blurRad="50800" dist="50800" dir="5400000" algn="ctr" rotWithShape="0">
              <a:srgbClr val="000000"/>
            </a:outerShdw>
          </a:effectLst>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395536" y="1268760"/>
            <a:ext cx="2808312" cy="1440160"/>
            <a:chOff x="395536" y="1268760"/>
            <a:chExt cx="2808312" cy="1440160"/>
          </a:xfrm>
        </p:grpSpPr>
        <p:cxnSp>
          <p:nvCxnSpPr>
            <p:cNvPr id="6" name="Straight Connector 5"/>
            <p:cNvCxnSpPr/>
            <p:nvPr/>
          </p:nvCxnSpPr>
          <p:spPr>
            <a:xfrm flipH="1">
              <a:off x="1691680" y="1772816"/>
              <a:ext cx="1512168" cy="936104"/>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95536" y="1772816"/>
              <a:ext cx="1584176" cy="792088"/>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59632" y="1268760"/>
              <a:ext cx="1224136" cy="144016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979712" y="1268760"/>
              <a:ext cx="1152128" cy="504056"/>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0" name="Oval 19"/>
          <p:cNvSpPr/>
          <p:nvPr/>
        </p:nvSpPr>
        <p:spPr>
          <a:xfrm rot="18871009">
            <a:off x="3256873" y="3027127"/>
            <a:ext cx="906724" cy="515714"/>
          </a:xfrm>
          <a:prstGeom prst="ellipse">
            <a:avLst/>
          </a:prstGeom>
          <a:noFill/>
          <a:ln w="28575">
            <a:solidFill>
              <a:schemeClr val="tx1"/>
            </a:solidFill>
            <a:prstDash val="sysDash"/>
          </a:ln>
          <a:effectLst>
            <a:outerShdw blurRad="50800" dist="50800" dir="5400000" sx="114000" sy="114000" algn="ctr" rotWithShape="0">
              <a:srgbClr val="000000"/>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508104" y="3068960"/>
            <a:ext cx="504056" cy="504056"/>
          </a:xfrm>
          <a:prstGeom prst="ellipse">
            <a:avLst/>
          </a:prstGeom>
          <a:noFill/>
          <a:ln w="38100" cap="flat" cmpd="sng">
            <a:solidFill>
              <a:schemeClr val="tx1"/>
            </a:solidFill>
            <a:prstDash val="sysDash"/>
            <a:round/>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2" name="TextBox 11"/>
          <p:cNvSpPr txBox="1"/>
          <p:nvPr/>
        </p:nvSpPr>
        <p:spPr>
          <a:xfrm>
            <a:off x="3851920" y="2492896"/>
            <a:ext cx="2467342" cy="369332"/>
          </a:xfrm>
          <a:prstGeom prst="rect">
            <a:avLst/>
          </a:prstGeom>
          <a:noFill/>
        </p:spPr>
        <p:txBody>
          <a:bodyPr wrap="none" rtlCol="0">
            <a:spAutoFit/>
          </a:bodyPr>
          <a:lstStyle/>
          <a:p>
            <a:r>
              <a:rPr lang="en-US" b="1" i="1" dirty="0">
                <a:effectLst>
                  <a:outerShdw blurRad="38100" dist="38100" dir="2700000" algn="tl">
                    <a:srgbClr val="000000">
                      <a:alpha val="43137"/>
                    </a:srgbClr>
                  </a:outerShdw>
                </a:effectLst>
              </a:rPr>
              <a:t>Circular  Lineaments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repeatCount="indefinite"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repeatCount="indefinite"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repeatCount="indefinite"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across)">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repeatCount="indefinite"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heckerboard(across)">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repeatCount="300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221506</TotalTime>
  <Words>3064</Words>
  <Application>Microsoft Office PowerPoint</Application>
  <PresentationFormat>On-screen Show (4:3)</PresentationFormat>
  <Paragraphs>258</Paragraphs>
  <Slides>34</Slides>
  <Notes>28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Office Theme</vt:lpstr>
      <vt:lpstr>PowerPoint Presentation</vt:lpstr>
      <vt:lpstr>The technique includes 4 independent methods                                                  (modules)  Each individual method can be used  for targeting, yet a combination of  more than one is more reliable.    Best result – fewer targets with highest probability – is secured by  implementation and synthesis of all 4 methods together</vt:lpstr>
      <vt:lpstr>         What is Lineament?   </vt:lpstr>
      <vt:lpstr>Lineaments can be seen and analyzed in Infrared, Radarsat, Landsat, air photo, geophysical fields, DEM, topo-maps  etc</vt:lpstr>
      <vt:lpstr>Gradual progressing and surfacing of the hidden linear flaws (anomalies) on the wall or floor</vt:lpstr>
      <vt:lpstr>PowerPoint Presentation</vt:lpstr>
      <vt:lpstr>PowerPoint Presentation</vt:lpstr>
      <vt:lpstr>Geological Lineaments</vt:lpstr>
      <vt:lpstr>Geophysical lineaments</vt:lpstr>
      <vt:lpstr>Straight lineaments  ( projections of planes) can be divided into different scale groups,  for instance:</vt:lpstr>
      <vt:lpstr>PowerPoint Presentation</vt:lpstr>
      <vt:lpstr>PowerPoint Presentation</vt:lpstr>
      <vt:lpstr>PowerPoint Presentation</vt:lpstr>
      <vt:lpstr>PowerPoint Presentation</vt:lpstr>
      <vt:lpstr>PowerPoint Presentation</vt:lpstr>
      <vt:lpstr>Processing of the lineaments:  </vt:lpstr>
      <vt:lpstr>PowerPoint Presentation</vt:lpstr>
      <vt:lpstr>PowerPoint Presentation</vt:lpstr>
      <vt:lpstr>Lineaments are  processed  (rose diagrams, fractal  dimensions,  partial  densities  etc)</vt:lpstr>
      <vt:lpstr>PowerPoint Presentation</vt:lpstr>
      <vt:lpstr>PowerPoint Presentation</vt:lpstr>
      <vt:lpstr>PowerPoint Presentation</vt:lpstr>
      <vt:lpstr>Elastic Field – optically active gelatin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Vadim Galkin</dc:creator>
  <cp:lastModifiedBy>Vadim Galkine</cp:lastModifiedBy>
  <cp:revision>145</cp:revision>
  <dcterms:created xsi:type="dcterms:W3CDTF">2009-11-12T22:10:21Z</dcterms:created>
  <dcterms:modified xsi:type="dcterms:W3CDTF">2024-01-26T20:25:52Z</dcterms:modified>
</cp:coreProperties>
</file>